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1"/>
  </p:notesMasterIdLst>
  <p:sldIdLst>
    <p:sldId id="256" r:id="rId2"/>
    <p:sldId id="257" r:id="rId3"/>
    <p:sldId id="286" r:id="rId4"/>
    <p:sldId id="258" r:id="rId5"/>
    <p:sldId id="260" r:id="rId6"/>
    <p:sldId id="261" r:id="rId7"/>
    <p:sldId id="262" r:id="rId8"/>
    <p:sldId id="268" r:id="rId9"/>
    <p:sldId id="270" r:id="rId10"/>
    <p:sldId id="271" r:id="rId11"/>
    <p:sldId id="301" r:id="rId12"/>
    <p:sldId id="263" r:id="rId13"/>
    <p:sldId id="267" r:id="rId14"/>
    <p:sldId id="264" r:id="rId15"/>
    <p:sldId id="265" r:id="rId16"/>
    <p:sldId id="269" r:id="rId17"/>
    <p:sldId id="266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97" r:id="rId33"/>
    <p:sldId id="288" r:id="rId34"/>
    <p:sldId id="298" r:id="rId35"/>
    <p:sldId id="299" r:id="rId36"/>
    <p:sldId id="289" r:id="rId37"/>
    <p:sldId id="290" r:id="rId38"/>
    <p:sldId id="302" r:id="rId39"/>
    <p:sldId id="29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A156108-2D9F-8B45-A2C1-94CEB39DBF6A}">
          <p14:sldIdLst>
            <p14:sldId id="256"/>
          </p14:sldIdLst>
        </p14:section>
        <p14:section name="The Budgeting Process" id="{CD8E8C36-6A40-0F41-8138-837A1FC80D83}">
          <p14:sldIdLst>
            <p14:sldId id="257"/>
            <p14:sldId id="286"/>
            <p14:sldId id="258"/>
            <p14:sldId id="260"/>
            <p14:sldId id="261"/>
            <p14:sldId id="262"/>
            <p14:sldId id="268"/>
            <p14:sldId id="270"/>
            <p14:sldId id="271"/>
            <p14:sldId id="301"/>
            <p14:sldId id="263"/>
            <p14:sldId id="267"/>
            <p14:sldId id="264"/>
            <p14:sldId id="265"/>
            <p14:sldId id="269"/>
            <p14:sldId id="266"/>
            <p14:sldId id="272"/>
            <p14:sldId id="273"/>
            <p14:sldId id="274"/>
            <p14:sldId id="275"/>
            <p14:sldId id="276"/>
            <p14:sldId id="277"/>
            <p14:sldId id="278"/>
            <p14:sldId id="280"/>
            <p14:sldId id="281"/>
            <p14:sldId id="282"/>
            <p14:sldId id="283"/>
            <p14:sldId id="284"/>
            <p14:sldId id="285"/>
            <p14:sldId id="287"/>
            <p14:sldId id="297"/>
            <p14:sldId id="288"/>
            <p14:sldId id="298"/>
            <p14:sldId id="299"/>
            <p14:sldId id="289"/>
            <p14:sldId id="290"/>
            <p14:sldId id="302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1E39"/>
    <a:srgbClr val="2268FF"/>
    <a:srgbClr val="5CA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91" autoAdjust="0"/>
  </p:normalViewPr>
  <p:slideViewPr>
    <p:cSldViewPr snapToGrid="0" snapToObjects="1">
      <p:cViewPr varScale="1">
        <p:scale>
          <a:sx n="66" d="100"/>
          <a:sy n="66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54EBBA-5994-BD49-B776-AFF1531E0BF2}" type="doc">
      <dgm:prSet loTypeId="urn:microsoft.com/office/officeart/2005/8/layout/lis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D65983C-83B4-F54C-81E6-B369F66041C3}">
      <dgm:prSet phldrT="[Text]"/>
      <dgm:spPr/>
      <dgm:t>
        <a:bodyPr/>
        <a:lstStyle/>
        <a:p>
          <a:r>
            <a:rPr lang="en-US" dirty="0"/>
            <a:t>Operating Budget</a:t>
          </a:r>
        </a:p>
      </dgm:t>
    </dgm:pt>
    <dgm:pt modelId="{8C462626-3ED5-A84C-A209-20B51D129739}" type="parTrans" cxnId="{79E6D9EC-32DE-1F4D-A250-11F442BE3915}">
      <dgm:prSet/>
      <dgm:spPr/>
      <dgm:t>
        <a:bodyPr/>
        <a:lstStyle/>
        <a:p>
          <a:endParaRPr lang="en-US"/>
        </a:p>
      </dgm:t>
    </dgm:pt>
    <dgm:pt modelId="{48FF5ACD-E9B0-CD42-A323-10251D54C56D}" type="sibTrans" cxnId="{79E6D9EC-32DE-1F4D-A250-11F442BE3915}">
      <dgm:prSet/>
      <dgm:spPr/>
      <dgm:t>
        <a:bodyPr/>
        <a:lstStyle/>
        <a:p>
          <a:endParaRPr lang="en-US"/>
        </a:p>
      </dgm:t>
    </dgm:pt>
    <dgm:pt modelId="{A7E44342-476B-2545-8D21-8417D4D7AE1D}">
      <dgm:prSet phldrT="[Text]"/>
      <dgm:spPr/>
      <dgm:t>
        <a:bodyPr/>
        <a:lstStyle/>
        <a:p>
          <a:r>
            <a:rPr lang="en-US" dirty="0"/>
            <a:t>Capital Budget</a:t>
          </a:r>
        </a:p>
      </dgm:t>
    </dgm:pt>
    <dgm:pt modelId="{02661720-43DC-264C-A981-151203A57237}" type="parTrans" cxnId="{9E534078-603B-0749-8DE0-B94E4BDC6AED}">
      <dgm:prSet/>
      <dgm:spPr/>
      <dgm:t>
        <a:bodyPr/>
        <a:lstStyle/>
        <a:p>
          <a:endParaRPr lang="en-US"/>
        </a:p>
      </dgm:t>
    </dgm:pt>
    <dgm:pt modelId="{ACC7093D-19C1-4C4B-A1CA-541CCF4FC09D}" type="sibTrans" cxnId="{9E534078-603B-0749-8DE0-B94E4BDC6AED}">
      <dgm:prSet/>
      <dgm:spPr/>
      <dgm:t>
        <a:bodyPr/>
        <a:lstStyle/>
        <a:p>
          <a:endParaRPr lang="en-US"/>
        </a:p>
      </dgm:t>
    </dgm:pt>
    <dgm:pt modelId="{D840D60D-D96A-5343-BFD4-F7BB8AAEBCE6}">
      <dgm:prSet phldrT="[Text]"/>
      <dgm:spPr/>
      <dgm:t>
        <a:bodyPr/>
        <a:lstStyle/>
        <a:p>
          <a:r>
            <a:rPr lang="en-US" dirty="0"/>
            <a:t>Cash Budget</a:t>
          </a:r>
        </a:p>
      </dgm:t>
    </dgm:pt>
    <dgm:pt modelId="{1978FFF5-74F0-6B40-A62B-23F7F245F5D6}" type="parTrans" cxnId="{878530CE-5B65-DE41-A3C9-9900229A2378}">
      <dgm:prSet/>
      <dgm:spPr/>
      <dgm:t>
        <a:bodyPr/>
        <a:lstStyle/>
        <a:p>
          <a:endParaRPr lang="en-US"/>
        </a:p>
      </dgm:t>
    </dgm:pt>
    <dgm:pt modelId="{2DF93329-428C-0E4C-80BB-7B208730134C}" type="sibTrans" cxnId="{878530CE-5B65-DE41-A3C9-9900229A2378}">
      <dgm:prSet/>
      <dgm:spPr/>
      <dgm:t>
        <a:bodyPr/>
        <a:lstStyle/>
        <a:p>
          <a:endParaRPr lang="en-US"/>
        </a:p>
      </dgm:t>
    </dgm:pt>
    <dgm:pt modelId="{D2C08F81-1707-684A-9F75-99A9F9EB9F8F}">
      <dgm:prSet phldrT="[Text]"/>
      <dgm:spPr/>
      <dgm:t>
        <a:bodyPr/>
        <a:lstStyle/>
        <a:p>
          <a:r>
            <a:rPr lang="en-US" dirty="0"/>
            <a:t>Budgeted Balance Sheet</a:t>
          </a:r>
        </a:p>
      </dgm:t>
    </dgm:pt>
    <dgm:pt modelId="{810048E3-BC93-9245-9CF2-B2FD958C505D}" type="parTrans" cxnId="{A3502365-6A01-E945-8DE6-1B6D06BE8245}">
      <dgm:prSet/>
      <dgm:spPr/>
      <dgm:t>
        <a:bodyPr/>
        <a:lstStyle/>
        <a:p>
          <a:endParaRPr lang="en-US"/>
        </a:p>
      </dgm:t>
    </dgm:pt>
    <dgm:pt modelId="{516BF42C-F3CF-8445-9A4A-239FA3327BA7}" type="sibTrans" cxnId="{A3502365-6A01-E945-8DE6-1B6D06BE8245}">
      <dgm:prSet/>
      <dgm:spPr/>
      <dgm:t>
        <a:bodyPr/>
        <a:lstStyle/>
        <a:p>
          <a:endParaRPr lang="en-US"/>
        </a:p>
      </dgm:t>
    </dgm:pt>
    <dgm:pt modelId="{C6EC48C5-51EE-D14D-85AF-B321EB946723}" type="pres">
      <dgm:prSet presAssocID="{0E54EBBA-5994-BD49-B776-AFF1531E0BF2}" presName="linear" presStyleCnt="0">
        <dgm:presLayoutVars>
          <dgm:dir/>
          <dgm:animLvl val="lvl"/>
          <dgm:resizeHandles val="exact"/>
        </dgm:presLayoutVars>
      </dgm:prSet>
      <dgm:spPr/>
    </dgm:pt>
    <dgm:pt modelId="{67F1712D-38DC-DF4E-9F53-ABB2F0C8258B}" type="pres">
      <dgm:prSet presAssocID="{6D65983C-83B4-F54C-81E6-B369F66041C3}" presName="parentLin" presStyleCnt="0"/>
      <dgm:spPr/>
    </dgm:pt>
    <dgm:pt modelId="{29216773-578C-D046-BBC2-1EB069D8D5FE}" type="pres">
      <dgm:prSet presAssocID="{6D65983C-83B4-F54C-81E6-B369F66041C3}" presName="parentLeftMargin" presStyleLbl="node1" presStyleIdx="0" presStyleCnt="4"/>
      <dgm:spPr/>
    </dgm:pt>
    <dgm:pt modelId="{BE73756B-CFC9-F44B-828B-B5D14EC97F56}" type="pres">
      <dgm:prSet presAssocID="{6D65983C-83B4-F54C-81E6-B369F66041C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0D6D7B0-FD7A-F544-97D2-92CB7EF350D8}" type="pres">
      <dgm:prSet presAssocID="{6D65983C-83B4-F54C-81E6-B369F66041C3}" presName="negativeSpace" presStyleCnt="0"/>
      <dgm:spPr/>
    </dgm:pt>
    <dgm:pt modelId="{5072317E-446A-684C-B601-10D84A9A1D57}" type="pres">
      <dgm:prSet presAssocID="{6D65983C-83B4-F54C-81E6-B369F66041C3}" presName="childText" presStyleLbl="conFgAcc1" presStyleIdx="0" presStyleCnt="4">
        <dgm:presLayoutVars>
          <dgm:bulletEnabled val="1"/>
        </dgm:presLayoutVars>
      </dgm:prSet>
      <dgm:spPr/>
    </dgm:pt>
    <dgm:pt modelId="{17AC437D-06F8-9248-B7E1-9FF3B32C485B}" type="pres">
      <dgm:prSet presAssocID="{48FF5ACD-E9B0-CD42-A323-10251D54C56D}" presName="spaceBetweenRectangles" presStyleCnt="0"/>
      <dgm:spPr/>
    </dgm:pt>
    <dgm:pt modelId="{63C15481-FB79-D740-B11E-54C53D0D58CC}" type="pres">
      <dgm:prSet presAssocID="{A7E44342-476B-2545-8D21-8417D4D7AE1D}" presName="parentLin" presStyleCnt="0"/>
      <dgm:spPr/>
    </dgm:pt>
    <dgm:pt modelId="{4F60329A-D976-6645-A9DB-C61355336D1A}" type="pres">
      <dgm:prSet presAssocID="{A7E44342-476B-2545-8D21-8417D4D7AE1D}" presName="parentLeftMargin" presStyleLbl="node1" presStyleIdx="0" presStyleCnt="4"/>
      <dgm:spPr/>
    </dgm:pt>
    <dgm:pt modelId="{EEBBC1D4-33D6-E044-9C9B-536D88BD115F}" type="pres">
      <dgm:prSet presAssocID="{A7E44342-476B-2545-8D21-8417D4D7AE1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0651FE8-F1A7-2646-B272-A6A92EC21946}" type="pres">
      <dgm:prSet presAssocID="{A7E44342-476B-2545-8D21-8417D4D7AE1D}" presName="negativeSpace" presStyleCnt="0"/>
      <dgm:spPr/>
    </dgm:pt>
    <dgm:pt modelId="{23DB436F-F445-A34F-8618-B9E48AD40644}" type="pres">
      <dgm:prSet presAssocID="{A7E44342-476B-2545-8D21-8417D4D7AE1D}" presName="childText" presStyleLbl="conFgAcc1" presStyleIdx="1" presStyleCnt="4">
        <dgm:presLayoutVars>
          <dgm:bulletEnabled val="1"/>
        </dgm:presLayoutVars>
      </dgm:prSet>
      <dgm:spPr/>
    </dgm:pt>
    <dgm:pt modelId="{D8CCBF9A-9245-6142-BF2A-DDAD9496A4E7}" type="pres">
      <dgm:prSet presAssocID="{ACC7093D-19C1-4C4B-A1CA-541CCF4FC09D}" presName="spaceBetweenRectangles" presStyleCnt="0"/>
      <dgm:spPr/>
    </dgm:pt>
    <dgm:pt modelId="{966071C3-D286-9E48-B601-473B3892CC31}" type="pres">
      <dgm:prSet presAssocID="{D840D60D-D96A-5343-BFD4-F7BB8AAEBCE6}" presName="parentLin" presStyleCnt="0"/>
      <dgm:spPr/>
    </dgm:pt>
    <dgm:pt modelId="{A0175BD8-0DEE-9341-AFED-A7585E5681AF}" type="pres">
      <dgm:prSet presAssocID="{D840D60D-D96A-5343-BFD4-F7BB8AAEBCE6}" presName="parentLeftMargin" presStyleLbl="node1" presStyleIdx="1" presStyleCnt="4"/>
      <dgm:spPr/>
    </dgm:pt>
    <dgm:pt modelId="{78D523AD-C7F0-0644-8D38-95D2B162C331}" type="pres">
      <dgm:prSet presAssocID="{D840D60D-D96A-5343-BFD4-F7BB8AAEBCE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4A401B7-E03A-EF4D-AFC4-01B29FECE6B6}" type="pres">
      <dgm:prSet presAssocID="{D840D60D-D96A-5343-BFD4-F7BB8AAEBCE6}" presName="negativeSpace" presStyleCnt="0"/>
      <dgm:spPr/>
    </dgm:pt>
    <dgm:pt modelId="{8CBFB460-82AC-DC4A-8745-B8FB6EC01595}" type="pres">
      <dgm:prSet presAssocID="{D840D60D-D96A-5343-BFD4-F7BB8AAEBCE6}" presName="childText" presStyleLbl="conFgAcc1" presStyleIdx="2" presStyleCnt="4">
        <dgm:presLayoutVars>
          <dgm:bulletEnabled val="1"/>
        </dgm:presLayoutVars>
      </dgm:prSet>
      <dgm:spPr/>
    </dgm:pt>
    <dgm:pt modelId="{B662BC01-440E-F240-8262-A83918F950E5}" type="pres">
      <dgm:prSet presAssocID="{2DF93329-428C-0E4C-80BB-7B208730134C}" presName="spaceBetweenRectangles" presStyleCnt="0"/>
      <dgm:spPr/>
    </dgm:pt>
    <dgm:pt modelId="{FB399C67-9C97-3342-AE60-21CD9A12C18F}" type="pres">
      <dgm:prSet presAssocID="{D2C08F81-1707-684A-9F75-99A9F9EB9F8F}" presName="parentLin" presStyleCnt="0"/>
      <dgm:spPr/>
    </dgm:pt>
    <dgm:pt modelId="{84F3CED5-369D-1E40-BE05-6BF3ED287FA1}" type="pres">
      <dgm:prSet presAssocID="{D2C08F81-1707-684A-9F75-99A9F9EB9F8F}" presName="parentLeftMargin" presStyleLbl="node1" presStyleIdx="2" presStyleCnt="4"/>
      <dgm:spPr/>
    </dgm:pt>
    <dgm:pt modelId="{243749B4-7E9C-4849-8726-F9664451AA90}" type="pres">
      <dgm:prSet presAssocID="{D2C08F81-1707-684A-9F75-99A9F9EB9F8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1653AA6-BF28-C94C-AC56-DC6D025B2A0E}" type="pres">
      <dgm:prSet presAssocID="{D2C08F81-1707-684A-9F75-99A9F9EB9F8F}" presName="negativeSpace" presStyleCnt="0"/>
      <dgm:spPr/>
    </dgm:pt>
    <dgm:pt modelId="{669D76DD-36F5-DA4C-9E82-7FE373065F31}" type="pres">
      <dgm:prSet presAssocID="{D2C08F81-1707-684A-9F75-99A9F9EB9F8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9CB4C09-20C2-1D41-9DFA-E51F1CDB9708}" type="presOf" srcId="{D2C08F81-1707-684A-9F75-99A9F9EB9F8F}" destId="{243749B4-7E9C-4849-8726-F9664451AA90}" srcOrd="1" destOrd="0" presId="urn:microsoft.com/office/officeart/2005/8/layout/list1"/>
    <dgm:cxn modelId="{AB04035C-C457-3C47-BE55-BA2365450F60}" type="presOf" srcId="{D840D60D-D96A-5343-BFD4-F7BB8AAEBCE6}" destId="{78D523AD-C7F0-0644-8D38-95D2B162C331}" srcOrd="1" destOrd="0" presId="urn:microsoft.com/office/officeart/2005/8/layout/list1"/>
    <dgm:cxn modelId="{A3502365-6A01-E945-8DE6-1B6D06BE8245}" srcId="{0E54EBBA-5994-BD49-B776-AFF1531E0BF2}" destId="{D2C08F81-1707-684A-9F75-99A9F9EB9F8F}" srcOrd="3" destOrd="0" parTransId="{810048E3-BC93-9245-9CF2-B2FD958C505D}" sibTransId="{516BF42C-F3CF-8445-9A4A-239FA3327BA7}"/>
    <dgm:cxn modelId="{B4DFEE75-69AC-5A46-A64A-84CBA19B4E97}" type="presOf" srcId="{D840D60D-D96A-5343-BFD4-F7BB8AAEBCE6}" destId="{A0175BD8-0DEE-9341-AFED-A7585E5681AF}" srcOrd="0" destOrd="0" presId="urn:microsoft.com/office/officeart/2005/8/layout/list1"/>
    <dgm:cxn modelId="{E30D1657-0EEA-904A-AE27-9CEE6C28916B}" type="presOf" srcId="{6D65983C-83B4-F54C-81E6-B369F66041C3}" destId="{BE73756B-CFC9-F44B-828B-B5D14EC97F56}" srcOrd="1" destOrd="0" presId="urn:microsoft.com/office/officeart/2005/8/layout/list1"/>
    <dgm:cxn modelId="{9E534078-603B-0749-8DE0-B94E4BDC6AED}" srcId="{0E54EBBA-5994-BD49-B776-AFF1531E0BF2}" destId="{A7E44342-476B-2545-8D21-8417D4D7AE1D}" srcOrd="1" destOrd="0" parTransId="{02661720-43DC-264C-A981-151203A57237}" sibTransId="{ACC7093D-19C1-4C4B-A1CA-541CCF4FC09D}"/>
    <dgm:cxn modelId="{69C04BA9-2059-D948-A6CD-A5EA77956A37}" type="presOf" srcId="{0E54EBBA-5994-BD49-B776-AFF1531E0BF2}" destId="{C6EC48C5-51EE-D14D-85AF-B321EB946723}" srcOrd="0" destOrd="0" presId="urn:microsoft.com/office/officeart/2005/8/layout/list1"/>
    <dgm:cxn modelId="{878530CE-5B65-DE41-A3C9-9900229A2378}" srcId="{0E54EBBA-5994-BD49-B776-AFF1531E0BF2}" destId="{D840D60D-D96A-5343-BFD4-F7BB8AAEBCE6}" srcOrd="2" destOrd="0" parTransId="{1978FFF5-74F0-6B40-A62B-23F7F245F5D6}" sibTransId="{2DF93329-428C-0E4C-80BB-7B208730134C}"/>
    <dgm:cxn modelId="{0F777BD0-0848-5048-9251-7A347C3F1205}" type="presOf" srcId="{A7E44342-476B-2545-8D21-8417D4D7AE1D}" destId="{4F60329A-D976-6645-A9DB-C61355336D1A}" srcOrd="0" destOrd="0" presId="urn:microsoft.com/office/officeart/2005/8/layout/list1"/>
    <dgm:cxn modelId="{4232F1DA-9240-F743-9877-E6B42685D3F2}" type="presOf" srcId="{A7E44342-476B-2545-8D21-8417D4D7AE1D}" destId="{EEBBC1D4-33D6-E044-9C9B-536D88BD115F}" srcOrd="1" destOrd="0" presId="urn:microsoft.com/office/officeart/2005/8/layout/list1"/>
    <dgm:cxn modelId="{C1F52FE9-063F-2348-B5B1-CF4BA15FFD8D}" type="presOf" srcId="{D2C08F81-1707-684A-9F75-99A9F9EB9F8F}" destId="{84F3CED5-369D-1E40-BE05-6BF3ED287FA1}" srcOrd="0" destOrd="0" presId="urn:microsoft.com/office/officeart/2005/8/layout/list1"/>
    <dgm:cxn modelId="{7DE6B9EA-F5F8-B34E-9396-0D727253E0C3}" type="presOf" srcId="{6D65983C-83B4-F54C-81E6-B369F66041C3}" destId="{29216773-578C-D046-BBC2-1EB069D8D5FE}" srcOrd="0" destOrd="0" presId="urn:microsoft.com/office/officeart/2005/8/layout/list1"/>
    <dgm:cxn modelId="{79E6D9EC-32DE-1F4D-A250-11F442BE3915}" srcId="{0E54EBBA-5994-BD49-B776-AFF1531E0BF2}" destId="{6D65983C-83B4-F54C-81E6-B369F66041C3}" srcOrd="0" destOrd="0" parTransId="{8C462626-3ED5-A84C-A209-20B51D129739}" sibTransId="{48FF5ACD-E9B0-CD42-A323-10251D54C56D}"/>
    <dgm:cxn modelId="{08C8B99D-79A7-DB49-B527-BD4C7A1C3F1D}" type="presParOf" srcId="{C6EC48C5-51EE-D14D-85AF-B321EB946723}" destId="{67F1712D-38DC-DF4E-9F53-ABB2F0C8258B}" srcOrd="0" destOrd="0" presId="urn:microsoft.com/office/officeart/2005/8/layout/list1"/>
    <dgm:cxn modelId="{728E8550-FAAF-144D-A769-56F1786451FE}" type="presParOf" srcId="{67F1712D-38DC-DF4E-9F53-ABB2F0C8258B}" destId="{29216773-578C-D046-BBC2-1EB069D8D5FE}" srcOrd="0" destOrd="0" presId="urn:microsoft.com/office/officeart/2005/8/layout/list1"/>
    <dgm:cxn modelId="{B44933E5-9545-6044-B578-A301B8264412}" type="presParOf" srcId="{67F1712D-38DC-DF4E-9F53-ABB2F0C8258B}" destId="{BE73756B-CFC9-F44B-828B-B5D14EC97F56}" srcOrd="1" destOrd="0" presId="urn:microsoft.com/office/officeart/2005/8/layout/list1"/>
    <dgm:cxn modelId="{D2297BD4-0EE8-7342-8EB8-A79EA395247C}" type="presParOf" srcId="{C6EC48C5-51EE-D14D-85AF-B321EB946723}" destId="{10D6D7B0-FD7A-F544-97D2-92CB7EF350D8}" srcOrd="1" destOrd="0" presId="urn:microsoft.com/office/officeart/2005/8/layout/list1"/>
    <dgm:cxn modelId="{EA208B53-A96D-954F-9728-8A154F07F3FB}" type="presParOf" srcId="{C6EC48C5-51EE-D14D-85AF-B321EB946723}" destId="{5072317E-446A-684C-B601-10D84A9A1D57}" srcOrd="2" destOrd="0" presId="urn:microsoft.com/office/officeart/2005/8/layout/list1"/>
    <dgm:cxn modelId="{36621D73-8E23-A043-AA71-6D14A241F72B}" type="presParOf" srcId="{C6EC48C5-51EE-D14D-85AF-B321EB946723}" destId="{17AC437D-06F8-9248-B7E1-9FF3B32C485B}" srcOrd="3" destOrd="0" presId="urn:microsoft.com/office/officeart/2005/8/layout/list1"/>
    <dgm:cxn modelId="{C7A86627-3CD8-6644-AC75-C4E5E6674C33}" type="presParOf" srcId="{C6EC48C5-51EE-D14D-85AF-B321EB946723}" destId="{63C15481-FB79-D740-B11E-54C53D0D58CC}" srcOrd="4" destOrd="0" presId="urn:microsoft.com/office/officeart/2005/8/layout/list1"/>
    <dgm:cxn modelId="{09F1E7CF-393F-3741-96E4-3AF8260DF7D0}" type="presParOf" srcId="{63C15481-FB79-D740-B11E-54C53D0D58CC}" destId="{4F60329A-D976-6645-A9DB-C61355336D1A}" srcOrd="0" destOrd="0" presId="urn:microsoft.com/office/officeart/2005/8/layout/list1"/>
    <dgm:cxn modelId="{3665A8E5-2ACA-0E45-8932-489598A1FE34}" type="presParOf" srcId="{63C15481-FB79-D740-B11E-54C53D0D58CC}" destId="{EEBBC1D4-33D6-E044-9C9B-536D88BD115F}" srcOrd="1" destOrd="0" presId="urn:microsoft.com/office/officeart/2005/8/layout/list1"/>
    <dgm:cxn modelId="{C7487054-F24A-FA46-A9C3-2D7051230837}" type="presParOf" srcId="{C6EC48C5-51EE-D14D-85AF-B321EB946723}" destId="{60651FE8-F1A7-2646-B272-A6A92EC21946}" srcOrd="5" destOrd="0" presId="urn:microsoft.com/office/officeart/2005/8/layout/list1"/>
    <dgm:cxn modelId="{ED8E8727-82B8-E940-9DE7-1BE6A8793741}" type="presParOf" srcId="{C6EC48C5-51EE-D14D-85AF-B321EB946723}" destId="{23DB436F-F445-A34F-8618-B9E48AD40644}" srcOrd="6" destOrd="0" presId="urn:microsoft.com/office/officeart/2005/8/layout/list1"/>
    <dgm:cxn modelId="{231811DB-FFD6-9E4B-90EB-FA73EB378854}" type="presParOf" srcId="{C6EC48C5-51EE-D14D-85AF-B321EB946723}" destId="{D8CCBF9A-9245-6142-BF2A-DDAD9496A4E7}" srcOrd="7" destOrd="0" presId="urn:microsoft.com/office/officeart/2005/8/layout/list1"/>
    <dgm:cxn modelId="{A6E2342D-6A92-7048-B5C6-C3A44293B129}" type="presParOf" srcId="{C6EC48C5-51EE-D14D-85AF-B321EB946723}" destId="{966071C3-D286-9E48-B601-473B3892CC31}" srcOrd="8" destOrd="0" presId="urn:microsoft.com/office/officeart/2005/8/layout/list1"/>
    <dgm:cxn modelId="{BB86472B-BCB8-8445-92CF-9DBC061CF0A0}" type="presParOf" srcId="{966071C3-D286-9E48-B601-473B3892CC31}" destId="{A0175BD8-0DEE-9341-AFED-A7585E5681AF}" srcOrd="0" destOrd="0" presId="urn:microsoft.com/office/officeart/2005/8/layout/list1"/>
    <dgm:cxn modelId="{F10381DA-38F1-E14E-A4E2-9B59F6D5E393}" type="presParOf" srcId="{966071C3-D286-9E48-B601-473B3892CC31}" destId="{78D523AD-C7F0-0644-8D38-95D2B162C331}" srcOrd="1" destOrd="0" presId="urn:microsoft.com/office/officeart/2005/8/layout/list1"/>
    <dgm:cxn modelId="{3C435897-D822-DE44-AFFB-EA3C9E9C9957}" type="presParOf" srcId="{C6EC48C5-51EE-D14D-85AF-B321EB946723}" destId="{64A401B7-E03A-EF4D-AFC4-01B29FECE6B6}" srcOrd="9" destOrd="0" presId="urn:microsoft.com/office/officeart/2005/8/layout/list1"/>
    <dgm:cxn modelId="{0A7D0335-7BCC-044E-989E-7E0FC65EC127}" type="presParOf" srcId="{C6EC48C5-51EE-D14D-85AF-B321EB946723}" destId="{8CBFB460-82AC-DC4A-8745-B8FB6EC01595}" srcOrd="10" destOrd="0" presId="urn:microsoft.com/office/officeart/2005/8/layout/list1"/>
    <dgm:cxn modelId="{39DA2472-9E87-8B4B-83E5-24FF324936F1}" type="presParOf" srcId="{C6EC48C5-51EE-D14D-85AF-B321EB946723}" destId="{B662BC01-440E-F240-8262-A83918F950E5}" srcOrd="11" destOrd="0" presId="urn:microsoft.com/office/officeart/2005/8/layout/list1"/>
    <dgm:cxn modelId="{4C9B9F4C-815D-3242-813C-0BAE96565628}" type="presParOf" srcId="{C6EC48C5-51EE-D14D-85AF-B321EB946723}" destId="{FB399C67-9C97-3342-AE60-21CD9A12C18F}" srcOrd="12" destOrd="0" presId="urn:microsoft.com/office/officeart/2005/8/layout/list1"/>
    <dgm:cxn modelId="{819297C4-4FE2-DF47-B157-E4F8F0B325C9}" type="presParOf" srcId="{FB399C67-9C97-3342-AE60-21CD9A12C18F}" destId="{84F3CED5-369D-1E40-BE05-6BF3ED287FA1}" srcOrd="0" destOrd="0" presId="urn:microsoft.com/office/officeart/2005/8/layout/list1"/>
    <dgm:cxn modelId="{78BE987A-EBF5-F74F-9C3D-CA7AA5DE194E}" type="presParOf" srcId="{FB399C67-9C97-3342-AE60-21CD9A12C18F}" destId="{243749B4-7E9C-4849-8726-F9664451AA90}" srcOrd="1" destOrd="0" presId="urn:microsoft.com/office/officeart/2005/8/layout/list1"/>
    <dgm:cxn modelId="{4ADE91E3-7E85-5047-9226-EC3BE5849C2B}" type="presParOf" srcId="{C6EC48C5-51EE-D14D-85AF-B321EB946723}" destId="{81653AA6-BF28-C94C-AC56-DC6D025B2A0E}" srcOrd="13" destOrd="0" presId="urn:microsoft.com/office/officeart/2005/8/layout/list1"/>
    <dgm:cxn modelId="{510EEE0C-3533-3B49-A570-EF42B1DA5281}" type="presParOf" srcId="{C6EC48C5-51EE-D14D-85AF-B321EB946723}" destId="{669D76DD-36F5-DA4C-9E82-7FE373065F3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640950-A868-CB4B-AE6C-E00681CE54BC}" type="doc">
      <dgm:prSet loTypeId="urn:microsoft.com/office/officeart/2005/8/layout/hierarchy3" loCatId="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7B74A00-27F6-2A43-99E0-C89B6F56B995}">
      <dgm:prSet phldrT="[Text]"/>
      <dgm:spPr/>
      <dgm:t>
        <a:bodyPr/>
        <a:lstStyle/>
        <a:p>
          <a:r>
            <a:rPr lang="en-US" dirty="0"/>
            <a:t>Cost Center</a:t>
          </a:r>
        </a:p>
      </dgm:t>
    </dgm:pt>
    <dgm:pt modelId="{D78E88EE-F84B-014E-AF57-8E54888C93C7}" type="parTrans" cxnId="{7B93A847-2A68-5249-B505-30B957F253B7}">
      <dgm:prSet/>
      <dgm:spPr/>
      <dgm:t>
        <a:bodyPr/>
        <a:lstStyle/>
        <a:p>
          <a:endParaRPr lang="en-US"/>
        </a:p>
      </dgm:t>
    </dgm:pt>
    <dgm:pt modelId="{CBD9E5B8-5E0D-444A-90F3-02F7CDD1F426}" type="sibTrans" cxnId="{7B93A847-2A68-5249-B505-30B957F253B7}">
      <dgm:prSet/>
      <dgm:spPr/>
      <dgm:t>
        <a:bodyPr/>
        <a:lstStyle/>
        <a:p>
          <a:endParaRPr lang="en-US"/>
        </a:p>
      </dgm:t>
    </dgm:pt>
    <dgm:pt modelId="{3567B832-EA43-0440-9BAD-2FC19879E8FC}">
      <dgm:prSet phldrT="[Text]"/>
      <dgm:spPr/>
      <dgm:t>
        <a:bodyPr/>
        <a:lstStyle/>
        <a:p>
          <a:r>
            <a:rPr lang="en-US" dirty="0"/>
            <a:t>Not expected to generate profit of break even</a:t>
          </a:r>
        </a:p>
      </dgm:t>
    </dgm:pt>
    <dgm:pt modelId="{47E74632-A0FD-E44E-ABED-4E6D8B53B11E}" type="parTrans" cxnId="{79DF1A47-BBC9-3D4D-AD34-4A459B414799}">
      <dgm:prSet/>
      <dgm:spPr/>
      <dgm:t>
        <a:bodyPr/>
        <a:lstStyle/>
        <a:p>
          <a:endParaRPr lang="en-US"/>
        </a:p>
      </dgm:t>
    </dgm:pt>
    <dgm:pt modelId="{C9059F56-AAF1-0849-A49D-C09D7F480B1D}" type="sibTrans" cxnId="{79DF1A47-BBC9-3D4D-AD34-4A459B414799}">
      <dgm:prSet/>
      <dgm:spPr/>
      <dgm:t>
        <a:bodyPr/>
        <a:lstStyle/>
        <a:p>
          <a:endParaRPr lang="en-US"/>
        </a:p>
      </dgm:t>
    </dgm:pt>
    <dgm:pt modelId="{0CA0DE28-10C4-F34F-8C58-88C0A7075D2E}">
      <dgm:prSet phldrT="[Text]"/>
      <dgm:spPr/>
      <dgm:t>
        <a:bodyPr/>
        <a:lstStyle/>
        <a:p>
          <a:r>
            <a:rPr lang="en-US" dirty="0"/>
            <a:t>Revenue Center</a:t>
          </a:r>
        </a:p>
      </dgm:t>
    </dgm:pt>
    <dgm:pt modelId="{D753F82F-69A3-4943-BD89-EAB5BC926EF2}" type="parTrans" cxnId="{4FC1780D-5903-914E-B226-5A3B9F659550}">
      <dgm:prSet/>
      <dgm:spPr/>
      <dgm:t>
        <a:bodyPr/>
        <a:lstStyle/>
        <a:p>
          <a:endParaRPr lang="en-US"/>
        </a:p>
      </dgm:t>
    </dgm:pt>
    <dgm:pt modelId="{CCE16AC9-05E0-144F-8C26-0A1A13C56C53}" type="sibTrans" cxnId="{4FC1780D-5903-914E-B226-5A3B9F659550}">
      <dgm:prSet/>
      <dgm:spPr/>
      <dgm:t>
        <a:bodyPr/>
        <a:lstStyle/>
        <a:p>
          <a:endParaRPr lang="en-US"/>
        </a:p>
      </dgm:t>
    </dgm:pt>
    <dgm:pt modelId="{4CE4B740-3674-554B-AFB0-B9B2CDB1EB78}">
      <dgm:prSet phldrT="[Text]"/>
      <dgm:spPr/>
      <dgm:t>
        <a:bodyPr/>
        <a:lstStyle/>
        <a:p>
          <a:r>
            <a:rPr lang="en-US" dirty="0"/>
            <a:t>Any department that can generate some income</a:t>
          </a:r>
        </a:p>
      </dgm:t>
    </dgm:pt>
    <dgm:pt modelId="{7BF444A8-AE06-664B-95D0-DE6C529F150D}" type="parTrans" cxnId="{675BD2D3-8139-2D40-9EA5-5FCC4BA33D37}">
      <dgm:prSet/>
      <dgm:spPr/>
      <dgm:t>
        <a:bodyPr/>
        <a:lstStyle/>
        <a:p>
          <a:endParaRPr lang="en-US"/>
        </a:p>
      </dgm:t>
    </dgm:pt>
    <dgm:pt modelId="{ECEB0547-1F69-C542-A80C-B04F0359F4E7}" type="sibTrans" cxnId="{675BD2D3-8139-2D40-9EA5-5FCC4BA33D37}">
      <dgm:prSet/>
      <dgm:spPr/>
      <dgm:t>
        <a:bodyPr/>
        <a:lstStyle/>
        <a:p>
          <a:endParaRPr lang="en-US"/>
        </a:p>
      </dgm:t>
    </dgm:pt>
    <dgm:pt modelId="{B203CB9E-8CE7-5B40-9DDC-1F37FD4EBCAF}">
      <dgm:prSet phldrT="[Text]"/>
      <dgm:spPr/>
      <dgm:t>
        <a:bodyPr/>
        <a:lstStyle/>
        <a:p>
          <a:r>
            <a:rPr lang="en-US" dirty="0"/>
            <a:t>Examples include payroll, human resources, material management</a:t>
          </a:r>
        </a:p>
      </dgm:t>
    </dgm:pt>
    <dgm:pt modelId="{D7FFD8AB-A48D-A54B-B029-1409B0F94D6B}" type="parTrans" cxnId="{5BBA59DC-0CA4-8C41-BA19-F6BC3FAC6AC6}">
      <dgm:prSet/>
      <dgm:spPr/>
      <dgm:t>
        <a:bodyPr/>
        <a:lstStyle/>
        <a:p>
          <a:endParaRPr lang="en-US"/>
        </a:p>
      </dgm:t>
    </dgm:pt>
    <dgm:pt modelId="{C7B1CCAC-6F9E-614D-B608-1918F612CFCE}" type="sibTrans" cxnId="{5BBA59DC-0CA4-8C41-BA19-F6BC3FAC6AC6}">
      <dgm:prSet/>
      <dgm:spPr/>
      <dgm:t>
        <a:bodyPr/>
        <a:lstStyle/>
        <a:p>
          <a:endParaRPr lang="en-US"/>
        </a:p>
      </dgm:t>
    </dgm:pt>
    <dgm:pt modelId="{B362D347-666F-EA4D-B4BF-430900E460E3}">
      <dgm:prSet phldrT="[Text]"/>
      <dgm:spPr/>
      <dgm:t>
        <a:bodyPr/>
        <a:lstStyle/>
        <a:p>
          <a:r>
            <a:rPr lang="en-US" dirty="0"/>
            <a:t>Examples include clinical nutrition service and foodservice</a:t>
          </a:r>
        </a:p>
      </dgm:t>
    </dgm:pt>
    <dgm:pt modelId="{4F1B79D9-5D36-BE4C-8B50-7FE4E9E02FD3}" type="parTrans" cxnId="{FEC1F3FC-0FF5-FA4A-840E-FA13D5174F50}">
      <dgm:prSet/>
      <dgm:spPr/>
      <dgm:t>
        <a:bodyPr/>
        <a:lstStyle/>
        <a:p>
          <a:endParaRPr lang="en-US"/>
        </a:p>
      </dgm:t>
    </dgm:pt>
    <dgm:pt modelId="{E3847017-A218-394F-840D-687667A0F5DF}" type="sibTrans" cxnId="{FEC1F3FC-0FF5-FA4A-840E-FA13D5174F50}">
      <dgm:prSet/>
      <dgm:spPr/>
      <dgm:t>
        <a:bodyPr/>
        <a:lstStyle/>
        <a:p>
          <a:endParaRPr lang="en-US"/>
        </a:p>
      </dgm:t>
    </dgm:pt>
    <dgm:pt modelId="{8A05F504-37D2-E641-8013-690BED73BA94}" type="pres">
      <dgm:prSet presAssocID="{5F640950-A868-CB4B-AE6C-E00681CE54B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153E00-BC96-6449-84BD-CBDB988CB9D2}" type="pres">
      <dgm:prSet presAssocID="{27B74A00-27F6-2A43-99E0-C89B6F56B995}" presName="root" presStyleCnt="0"/>
      <dgm:spPr/>
    </dgm:pt>
    <dgm:pt modelId="{5BE37196-202F-E140-9032-F708A2D9407F}" type="pres">
      <dgm:prSet presAssocID="{27B74A00-27F6-2A43-99E0-C89B6F56B995}" presName="rootComposite" presStyleCnt="0"/>
      <dgm:spPr/>
    </dgm:pt>
    <dgm:pt modelId="{7A06BF35-99DB-A141-AAD1-A48970FA6BFA}" type="pres">
      <dgm:prSet presAssocID="{27B74A00-27F6-2A43-99E0-C89B6F56B995}" presName="rootText" presStyleLbl="node1" presStyleIdx="0" presStyleCnt="2"/>
      <dgm:spPr/>
    </dgm:pt>
    <dgm:pt modelId="{277D69B1-4DAF-B34F-B3F6-BD6CF456FE24}" type="pres">
      <dgm:prSet presAssocID="{27B74A00-27F6-2A43-99E0-C89B6F56B995}" presName="rootConnector" presStyleLbl="node1" presStyleIdx="0" presStyleCnt="2"/>
      <dgm:spPr/>
    </dgm:pt>
    <dgm:pt modelId="{D609B220-385F-D549-B737-A0133AB4E596}" type="pres">
      <dgm:prSet presAssocID="{27B74A00-27F6-2A43-99E0-C89B6F56B995}" presName="childShape" presStyleCnt="0"/>
      <dgm:spPr/>
    </dgm:pt>
    <dgm:pt modelId="{34D90D50-DAE6-7A4D-8096-E7941DD22FE3}" type="pres">
      <dgm:prSet presAssocID="{47E74632-A0FD-E44E-ABED-4E6D8B53B11E}" presName="Name13" presStyleLbl="parChTrans1D2" presStyleIdx="0" presStyleCnt="4"/>
      <dgm:spPr/>
    </dgm:pt>
    <dgm:pt modelId="{A5AD3D72-734C-814D-B164-1BB53CEF2ABB}" type="pres">
      <dgm:prSet presAssocID="{3567B832-EA43-0440-9BAD-2FC19879E8FC}" presName="childText" presStyleLbl="bgAcc1" presStyleIdx="0" presStyleCnt="4">
        <dgm:presLayoutVars>
          <dgm:bulletEnabled val="1"/>
        </dgm:presLayoutVars>
      </dgm:prSet>
      <dgm:spPr/>
    </dgm:pt>
    <dgm:pt modelId="{A0A6333F-8BC2-894D-BAA8-3769BCFEE87B}" type="pres">
      <dgm:prSet presAssocID="{D7FFD8AB-A48D-A54B-B029-1409B0F94D6B}" presName="Name13" presStyleLbl="parChTrans1D2" presStyleIdx="1" presStyleCnt="4"/>
      <dgm:spPr/>
    </dgm:pt>
    <dgm:pt modelId="{3A03B79D-3F6B-6247-A391-C143C811BE04}" type="pres">
      <dgm:prSet presAssocID="{B203CB9E-8CE7-5B40-9DDC-1F37FD4EBCAF}" presName="childText" presStyleLbl="bgAcc1" presStyleIdx="1" presStyleCnt="4">
        <dgm:presLayoutVars>
          <dgm:bulletEnabled val="1"/>
        </dgm:presLayoutVars>
      </dgm:prSet>
      <dgm:spPr/>
    </dgm:pt>
    <dgm:pt modelId="{E397510B-6185-3041-8D58-7A9C3C729206}" type="pres">
      <dgm:prSet presAssocID="{0CA0DE28-10C4-F34F-8C58-88C0A7075D2E}" presName="root" presStyleCnt="0"/>
      <dgm:spPr/>
    </dgm:pt>
    <dgm:pt modelId="{F7DA09F4-5CE0-C942-AFA9-FE9C60DED69E}" type="pres">
      <dgm:prSet presAssocID="{0CA0DE28-10C4-F34F-8C58-88C0A7075D2E}" presName="rootComposite" presStyleCnt="0"/>
      <dgm:spPr/>
    </dgm:pt>
    <dgm:pt modelId="{9CEA2A01-696C-F046-B6C0-A66935A28F0E}" type="pres">
      <dgm:prSet presAssocID="{0CA0DE28-10C4-F34F-8C58-88C0A7075D2E}" presName="rootText" presStyleLbl="node1" presStyleIdx="1" presStyleCnt="2"/>
      <dgm:spPr/>
    </dgm:pt>
    <dgm:pt modelId="{41ED501A-45D6-0A4D-B960-7BA045A61BF4}" type="pres">
      <dgm:prSet presAssocID="{0CA0DE28-10C4-F34F-8C58-88C0A7075D2E}" presName="rootConnector" presStyleLbl="node1" presStyleIdx="1" presStyleCnt="2"/>
      <dgm:spPr/>
    </dgm:pt>
    <dgm:pt modelId="{4B499478-1AC7-D046-98E9-EC310E76C18C}" type="pres">
      <dgm:prSet presAssocID="{0CA0DE28-10C4-F34F-8C58-88C0A7075D2E}" presName="childShape" presStyleCnt="0"/>
      <dgm:spPr/>
    </dgm:pt>
    <dgm:pt modelId="{5F9339DF-DEB1-B240-BC87-76316860C7D3}" type="pres">
      <dgm:prSet presAssocID="{7BF444A8-AE06-664B-95D0-DE6C529F150D}" presName="Name13" presStyleLbl="parChTrans1D2" presStyleIdx="2" presStyleCnt="4"/>
      <dgm:spPr/>
    </dgm:pt>
    <dgm:pt modelId="{83A3D29C-9E2F-8841-AECF-A8B6191EA8F6}" type="pres">
      <dgm:prSet presAssocID="{4CE4B740-3674-554B-AFB0-B9B2CDB1EB78}" presName="childText" presStyleLbl="bgAcc1" presStyleIdx="2" presStyleCnt="4">
        <dgm:presLayoutVars>
          <dgm:bulletEnabled val="1"/>
        </dgm:presLayoutVars>
      </dgm:prSet>
      <dgm:spPr/>
    </dgm:pt>
    <dgm:pt modelId="{C11E2FED-BE0D-B642-A874-46865B0E48CE}" type="pres">
      <dgm:prSet presAssocID="{4F1B79D9-5D36-BE4C-8B50-7FE4E9E02FD3}" presName="Name13" presStyleLbl="parChTrans1D2" presStyleIdx="3" presStyleCnt="4"/>
      <dgm:spPr/>
    </dgm:pt>
    <dgm:pt modelId="{89351F5D-4928-9249-AA2F-6BFEC7EDA247}" type="pres">
      <dgm:prSet presAssocID="{B362D347-666F-EA4D-B4BF-430900E460E3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B66DA90C-BAFB-E342-AE7F-21279C3D53F3}" type="presOf" srcId="{D7FFD8AB-A48D-A54B-B029-1409B0F94D6B}" destId="{A0A6333F-8BC2-894D-BAA8-3769BCFEE87B}" srcOrd="0" destOrd="0" presId="urn:microsoft.com/office/officeart/2005/8/layout/hierarchy3"/>
    <dgm:cxn modelId="{4FC1780D-5903-914E-B226-5A3B9F659550}" srcId="{5F640950-A868-CB4B-AE6C-E00681CE54BC}" destId="{0CA0DE28-10C4-F34F-8C58-88C0A7075D2E}" srcOrd="1" destOrd="0" parTransId="{D753F82F-69A3-4943-BD89-EAB5BC926EF2}" sibTransId="{CCE16AC9-05E0-144F-8C26-0A1A13C56C53}"/>
    <dgm:cxn modelId="{76C7BD11-6458-BF44-95A8-75BB1F77BB1C}" type="presOf" srcId="{4CE4B740-3674-554B-AFB0-B9B2CDB1EB78}" destId="{83A3D29C-9E2F-8841-AECF-A8B6191EA8F6}" srcOrd="0" destOrd="0" presId="urn:microsoft.com/office/officeart/2005/8/layout/hierarchy3"/>
    <dgm:cxn modelId="{FB3FA914-D064-7B45-9FFD-86936F0A9372}" type="presOf" srcId="{3567B832-EA43-0440-9BAD-2FC19879E8FC}" destId="{A5AD3D72-734C-814D-B164-1BB53CEF2ABB}" srcOrd="0" destOrd="0" presId="urn:microsoft.com/office/officeart/2005/8/layout/hierarchy3"/>
    <dgm:cxn modelId="{05128417-05EC-F54D-9796-8ADC8293AF85}" type="presOf" srcId="{B203CB9E-8CE7-5B40-9DDC-1F37FD4EBCAF}" destId="{3A03B79D-3F6B-6247-A391-C143C811BE04}" srcOrd="0" destOrd="0" presId="urn:microsoft.com/office/officeart/2005/8/layout/hierarchy3"/>
    <dgm:cxn modelId="{3D570220-E7AA-2D42-9696-7CE61F20357B}" type="presOf" srcId="{0CA0DE28-10C4-F34F-8C58-88C0A7075D2E}" destId="{9CEA2A01-696C-F046-B6C0-A66935A28F0E}" srcOrd="0" destOrd="0" presId="urn:microsoft.com/office/officeart/2005/8/layout/hierarchy3"/>
    <dgm:cxn modelId="{79DF1A47-BBC9-3D4D-AD34-4A459B414799}" srcId="{27B74A00-27F6-2A43-99E0-C89B6F56B995}" destId="{3567B832-EA43-0440-9BAD-2FC19879E8FC}" srcOrd="0" destOrd="0" parTransId="{47E74632-A0FD-E44E-ABED-4E6D8B53B11E}" sibTransId="{C9059F56-AAF1-0849-A49D-C09D7F480B1D}"/>
    <dgm:cxn modelId="{7B93A847-2A68-5249-B505-30B957F253B7}" srcId="{5F640950-A868-CB4B-AE6C-E00681CE54BC}" destId="{27B74A00-27F6-2A43-99E0-C89B6F56B995}" srcOrd="0" destOrd="0" parTransId="{D78E88EE-F84B-014E-AF57-8E54888C93C7}" sibTransId="{CBD9E5B8-5E0D-444A-90F3-02F7CDD1F426}"/>
    <dgm:cxn modelId="{69F97377-1221-2442-BFEC-32358F2C84D7}" type="presOf" srcId="{47E74632-A0FD-E44E-ABED-4E6D8B53B11E}" destId="{34D90D50-DAE6-7A4D-8096-E7941DD22FE3}" srcOrd="0" destOrd="0" presId="urn:microsoft.com/office/officeart/2005/8/layout/hierarchy3"/>
    <dgm:cxn modelId="{6B41DA82-E9FC-414D-BE94-859505F6952D}" type="presOf" srcId="{4F1B79D9-5D36-BE4C-8B50-7FE4E9E02FD3}" destId="{C11E2FED-BE0D-B642-A874-46865B0E48CE}" srcOrd="0" destOrd="0" presId="urn:microsoft.com/office/officeart/2005/8/layout/hierarchy3"/>
    <dgm:cxn modelId="{2ECC92A1-3255-4841-9E8C-C13438E97085}" type="presOf" srcId="{B362D347-666F-EA4D-B4BF-430900E460E3}" destId="{89351F5D-4928-9249-AA2F-6BFEC7EDA247}" srcOrd="0" destOrd="0" presId="urn:microsoft.com/office/officeart/2005/8/layout/hierarchy3"/>
    <dgm:cxn modelId="{52BAAFC5-81A0-1941-BEC6-09891CBA6F51}" type="presOf" srcId="{7BF444A8-AE06-664B-95D0-DE6C529F150D}" destId="{5F9339DF-DEB1-B240-BC87-76316860C7D3}" srcOrd="0" destOrd="0" presId="urn:microsoft.com/office/officeart/2005/8/layout/hierarchy3"/>
    <dgm:cxn modelId="{675BD2D3-8139-2D40-9EA5-5FCC4BA33D37}" srcId="{0CA0DE28-10C4-F34F-8C58-88C0A7075D2E}" destId="{4CE4B740-3674-554B-AFB0-B9B2CDB1EB78}" srcOrd="0" destOrd="0" parTransId="{7BF444A8-AE06-664B-95D0-DE6C529F150D}" sibTransId="{ECEB0547-1F69-C542-A80C-B04F0359F4E7}"/>
    <dgm:cxn modelId="{5BBA59DC-0CA4-8C41-BA19-F6BC3FAC6AC6}" srcId="{27B74A00-27F6-2A43-99E0-C89B6F56B995}" destId="{B203CB9E-8CE7-5B40-9DDC-1F37FD4EBCAF}" srcOrd="1" destOrd="0" parTransId="{D7FFD8AB-A48D-A54B-B029-1409B0F94D6B}" sibTransId="{C7B1CCAC-6F9E-614D-B608-1918F612CFCE}"/>
    <dgm:cxn modelId="{C0CE16E1-1779-0F42-834C-7A6CF3A23504}" type="presOf" srcId="{0CA0DE28-10C4-F34F-8C58-88C0A7075D2E}" destId="{41ED501A-45D6-0A4D-B960-7BA045A61BF4}" srcOrd="1" destOrd="0" presId="urn:microsoft.com/office/officeart/2005/8/layout/hierarchy3"/>
    <dgm:cxn modelId="{83C4F0EA-8DA1-8748-9F47-5B024F9FCB7B}" type="presOf" srcId="{27B74A00-27F6-2A43-99E0-C89B6F56B995}" destId="{277D69B1-4DAF-B34F-B3F6-BD6CF456FE24}" srcOrd="1" destOrd="0" presId="urn:microsoft.com/office/officeart/2005/8/layout/hierarchy3"/>
    <dgm:cxn modelId="{E3B50FF3-79D0-024E-92D6-52718A96A65F}" type="presOf" srcId="{27B74A00-27F6-2A43-99E0-C89B6F56B995}" destId="{7A06BF35-99DB-A141-AAD1-A48970FA6BFA}" srcOrd="0" destOrd="0" presId="urn:microsoft.com/office/officeart/2005/8/layout/hierarchy3"/>
    <dgm:cxn modelId="{76C90EF7-1425-7C4A-9C80-80C9DE125800}" type="presOf" srcId="{5F640950-A868-CB4B-AE6C-E00681CE54BC}" destId="{8A05F504-37D2-E641-8013-690BED73BA94}" srcOrd="0" destOrd="0" presId="urn:microsoft.com/office/officeart/2005/8/layout/hierarchy3"/>
    <dgm:cxn modelId="{FEC1F3FC-0FF5-FA4A-840E-FA13D5174F50}" srcId="{0CA0DE28-10C4-F34F-8C58-88C0A7075D2E}" destId="{B362D347-666F-EA4D-B4BF-430900E460E3}" srcOrd="1" destOrd="0" parTransId="{4F1B79D9-5D36-BE4C-8B50-7FE4E9E02FD3}" sibTransId="{E3847017-A218-394F-840D-687667A0F5DF}"/>
    <dgm:cxn modelId="{AD0055EE-A7E2-514B-B92F-FB19F19063B7}" type="presParOf" srcId="{8A05F504-37D2-E641-8013-690BED73BA94}" destId="{04153E00-BC96-6449-84BD-CBDB988CB9D2}" srcOrd="0" destOrd="0" presId="urn:microsoft.com/office/officeart/2005/8/layout/hierarchy3"/>
    <dgm:cxn modelId="{2B5DCDA1-4974-6049-9801-2DD8A75673FD}" type="presParOf" srcId="{04153E00-BC96-6449-84BD-CBDB988CB9D2}" destId="{5BE37196-202F-E140-9032-F708A2D9407F}" srcOrd="0" destOrd="0" presId="urn:microsoft.com/office/officeart/2005/8/layout/hierarchy3"/>
    <dgm:cxn modelId="{18D59448-2100-314D-80ED-3AC07BFD37EB}" type="presParOf" srcId="{5BE37196-202F-E140-9032-F708A2D9407F}" destId="{7A06BF35-99DB-A141-AAD1-A48970FA6BFA}" srcOrd="0" destOrd="0" presId="urn:microsoft.com/office/officeart/2005/8/layout/hierarchy3"/>
    <dgm:cxn modelId="{73EFF6E2-C458-CF4C-9AAD-43982497C088}" type="presParOf" srcId="{5BE37196-202F-E140-9032-F708A2D9407F}" destId="{277D69B1-4DAF-B34F-B3F6-BD6CF456FE24}" srcOrd="1" destOrd="0" presId="urn:microsoft.com/office/officeart/2005/8/layout/hierarchy3"/>
    <dgm:cxn modelId="{844C45C7-3E92-1D40-A612-730E04B26490}" type="presParOf" srcId="{04153E00-BC96-6449-84BD-CBDB988CB9D2}" destId="{D609B220-385F-D549-B737-A0133AB4E596}" srcOrd="1" destOrd="0" presId="urn:microsoft.com/office/officeart/2005/8/layout/hierarchy3"/>
    <dgm:cxn modelId="{1A85B05A-23F6-3641-B33E-971DB082D8BC}" type="presParOf" srcId="{D609B220-385F-D549-B737-A0133AB4E596}" destId="{34D90D50-DAE6-7A4D-8096-E7941DD22FE3}" srcOrd="0" destOrd="0" presId="urn:microsoft.com/office/officeart/2005/8/layout/hierarchy3"/>
    <dgm:cxn modelId="{5AB95304-C8CC-9447-BAF8-3CA445565227}" type="presParOf" srcId="{D609B220-385F-D549-B737-A0133AB4E596}" destId="{A5AD3D72-734C-814D-B164-1BB53CEF2ABB}" srcOrd="1" destOrd="0" presId="urn:microsoft.com/office/officeart/2005/8/layout/hierarchy3"/>
    <dgm:cxn modelId="{935AAC66-EC51-924D-92DC-6D4AE3205375}" type="presParOf" srcId="{D609B220-385F-D549-B737-A0133AB4E596}" destId="{A0A6333F-8BC2-894D-BAA8-3769BCFEE87B}" srcOrd="2" destOrd="0" presId="urn:microsoft.com/office/officeart/2005/8/layout/hierarchy3"/>
    <dgm:cxn modelId="{B3E6D928-7C33-7847-9B48-C1870670F8AB}" type="presParOf" srcId="{D609B220-385F-D549-B737-A0133AB4E596}" destId="{3A03B79D-3F6B-6247-A391-C143C811BE04}" srcOrd="3" destOrd="0" presId="urn:microsoft.com/office/officeart/2005/8/layout/hierarchy3"/>
    <dgm:cxn modelId="{969A33E3-403C-5645-9DF1-857229C4767D}" type="presParOf" srcId="{8A05F504-37D2-E641-8013-690BED73BA94}" destId="{E397510B-6185-3041-8D58-7A9C3C729206}" srcOrd="1" destOrd="0" presId="urn:microsoft.com/office/officeart/2005/8/layout/hierarchy3"/>
    <dgm:cxn modelId="{346A2950-7851-EE49-8D2F-C1C6D84A2B37}" type="presParOf" srcId="{E397510B-6185-3041-8D58-7A9C3C729206}" destId="{F7DA09F4-5CE0-C942-AFA9-FE9C60DED69E}" srcOrd="0" destOrd="0" presId="urn:microsoft.com/office/officeart/2005/8/layout/hierarchy3"/>
    <dgm:cxn modelId="{07804F8A-DB86-C64E-9593-0844E43CB24F}" type="presParOf" srcId="{F7DA09F4-5CE0-C942-AFA9-FE9C60DED69E}" destId="{9CEA2A01-696C-F046-B6C0-A66935A28F0E}" srcOrd="0" destOrd="0" presId="urn:microsoft.com/office/officeart/2005/8/layout/hierarchy3"/>
    <dgm:cxn modelId="{2E9CE6D3-892E-4D40-9864-CA43BCC53606}" type="presParOf" srcId="{F7DA09F4-5CE0-C942-AFA9-FE9C60DED69E}" destId="{41ED501A-45D6-0A4D-B960-7BA045A61BF4}" srcOrd="1" destOrd="0" presId="urn:microsoft.com/office/officeart/2005/8/layout/hierarchy3"/>
    <dgm:cxn modelId="{D3125EA0-7B5E-EB4E-8207-4B1AEA19A718}" type="presParOf" srcId="{E397510B-6185-3041-8D58-7A9C3C729206}" destId="{4B499478-1AC7-D046-98E9-EC310E76C18C}" srcOrd="1" destOrd="0" presId="urn:microsoft.com/office/officeart/2005/8/layout/hierarchy3"/>
    <dgm:cxn modelId="{29055724-E85C-C547-B58D-2B921DF104E8}" type="presParOf" srcId="{4B499478-1AC7-D046-98E9-EC310E76C18C}" destId="{5F9339DF-DEB1-B240-BC87-76316860C7D3}" srcOrd="0" destOrd="0" presId="urn:microsoft.com/office/officeart/2005/8/layout/hierarchy3"/>
    <dgm:cxn modelId="{2388AE27-9192-B649-8E44-CD8640202D8B}" type="presParOf" srcId="{4B499478-1AC7-D046-98E9-EC310E76C18C}" destId="{83A3D29C-9E2F-8841-AECF-A8B6191EA8F6}" srcOrd="1" destOrd="0" presId="urn:microsoft.com/office/officeart/2005/8/layout/hierarchy3"/>
    <dgm:cxn modelId="{78B160C9-F6B7-4D47-9F4F-75AB1A7A1AC5}" type="presParOf" srcId="{4B499478-1AC7-D046-98E9-EC310E76C18C}" destId="{C11E2FED-BE0D-B642-A874-46865B0E48CE}" srcOrd="2" destOrd="0" presId="urn:microsoft.com/office/officeart/2005/8/layout/hierarchy3"/>
    <dgm:cxn modelId="{782DE8B3-5069-354C-B72C-1EAA50AFF532}" type="presParOf" srcId="{4B499478-1AC7-D046-98E9-EC310E76C18C}" destId="{89351F5D-4928-9249-AA2F-6BFEC7EDA24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2317E-446A-684C-B601-10D84A9A1D57}">
      <dsp:nvSpPr>
        <dsp:cNvPr id="0" name=""/>
        <dsp:cNvSpPr/>
      </dsp:nvSpPr>
      <dsp:spPr>
        <a:xfrm>
          <a:off x="0" y="348334"/>
          <a:ext cx="487794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73756B-CFC9-F44B-828B-B5D14EC97F56}">
      <dsp:nvSpPr>
        <dsp:cNvPr id="0" name=""/>
        <dsp:cNvSpPr/>
      </dsp:nvSpPr>
      <dsp:spPr>
        <a:xfrm>
          <a:off x="243897" y="67894"/>
          <a:ext cx="3414562" cy="5608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062" tIns="0" rIns="12906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Operating Budget</a:t>
          </a:r>
        </a:p>
      </dsp:txBody>
      <dsp:txXfrm>
        <a:off x="271277" y="95274"/>
        <a:ext cx="3359802" cy="506120"/>
      </dsp:txXfrm>
    </dsp:sp>
    <dsp:sp modelId="{23DB436F-F445-A34F-8618-B9E48AD40644}">
      <dsp:nvSpPr>
        <dsp:cNvPr id="0" name=""/>
        <dsp:cNvSpPr/>
      </dsp:nvSpPr>
      <dsp:spPr>
        <a:xfrm>
          <a:off x="0" y="1210174"/>
          <a:ext cx="487794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BC1D4-33D6-E044-9C9B-536D88BD115F}">
      <dsp:nvSpPr>
        <dsp:cNvPr id="0" name=""/>
        <dsp:cNvSpPr/>
      </dsp:nvSpPr>
      <dsp:spPr>
        <a:xfrm>
          <a:off x="243897" y="929734"/>
          <a:ext cx="3414562" cy="5608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062" tIns="0" rIns="12906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Capital Budget</a:t>
          </a:r>
        </a:p>
      </dsp:txBody>
      <dsp:txXfrm>
        <a:off x="271277" y="957114"/>
        <a:ext cx="3359802" cy="506120"/>
      </dsp:txXfrm>
    </dsp:sp>
    <dsp:sp modelId="{8CBFB460-82AC-DC4A-8745-B8FB6EC01595}">
      <dsp:nvSpPr>
        <dsp:cNvPr id="0" name=""/>
        <dsp:cNvSpPr/>
      </dsp:nvSpPr>
      <dsp:spPr>
        <a:xfrm>
          <a:off x="0" y="2072014"/>
          <a:ext cx="487794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523AD-C7F0-0644-8D38-95D2B162C331}">
      <dsp:nvSpPr>
        <dsp:cNvPr id="0" name=""/>
        <dsp:cNvSpPr/>
      </dsp:nvSpPr>
      <dsp:spPr>
        <a:xfrm>
          <a:off x="243897" y="1791574"/>
          <a:ext cx="3414562" cy="5608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062" tIns="0" rIns="12906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Cash Budget</a:t>
          </a:r>
        </a:p>
      </dsp:txBody>
      <dsp:txXfrm>
        <a:off x="271277" y="1818954"/>
        <a:ext cx="3359802" cy="506120"/>
      </dsp:txXfrm>
    </dsp:sp>
    <dsp:sp modelId="{669D76DD-36F5-DA4C-9E82-7FE373065F31}">
      <dsp:nvSpPr>
        <dsp:cNvPr id="0" name=""/>
        <dsp:cNvSpPr/>
      </dsp:nvSpPr>
      <dsp:spPr>
        <a:xfrm>
          <a:off x="0" y="2933854"/>
          <a:ext cx="487794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3749B4-7E9C-4849-8726-F9664451AA90}">
      <dsp:nvSpPr>
        <dsp:cNvPr id="0" name=""/>
        <dsp:cNvSpPr/>
      </dsp:nvSpPr>
      <dsp:spPr>
        <a:xfrm>
          <a:off x="243897" y="2653414"/>
          <a:ext cx="3414562" cy="5608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062" tIns="0" rIns="12906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Budgeted Balance Sheet</a:t>
          </a:r>
        </a:p>
      </dsp:txBody>
      <dsp:txXfrm>
        <a:off x="271277" y="2680794"/>
        <a:ext cx="3359802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6BF35-99DB-A141-AAD1-A48970FA6BFA}">
      <dsp:nvSpPr>
        <dsp:cNvPr id="0" name=""/>
        <dsp:cNvSpPr/>
      </dsp:nvSpPr>
      <dsp:spPr>
        <a:xfrm>
          <a:off x="1211086" y="1212"/>
          <a:ext cx="2346951" cy="11734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Cost Center</a:t>
          </a:r>
        </a:p>
      </dsp:txBody>
      <dsp:txXfrm>
        <a:off x="1245456" y="35582"/>
        <a:ext cx="2278211" cy="1104735"/>
      </dsp:txXfrm>
    </dsp:sp>
    <dsp:sp modelId="{34D90D50-DAE6-7A4D-8096-E7941DD22FE3}">
      <dsp:nvSpPr>
        <dsp:cNvPr id="0" name=""/>
        <dsp:cNvSpPr/>
      </dsp:nvSpPr>
      <dsp:spPr>
        <a:xfrm>
          <a:off x="1445782" y="1174687"/>
          <a:ext cx="234695" cy="880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0106"/>
              </a:lnTo>
              <a:lnTo>
                <a:pt x="234695" y="88010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D3D72-734C-814D-B164-1BB53CEF2ABB}">
      <dsp:nvSpPr>
        <dsp:cNvPr id="0" name=""/>
        <dsp:cNvSpPr/>
      </dsp:nvSpPr>
      <dsp:spPr>
        <a:xfrm>
          <a:off x="1680477" y="1468056"/>
          <a:ext cx="1877560" cy="11734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Not expected to generate profit of break even</a:t>
          </a:r>
        </a:p>
      </dsp:txBody>
      <dsp:txXfrm>
        <a:off x="1714847" y="1502426"/>
        <a:ext cx="1808820" cy="1104735"/>
      </dsp:txXfrm>
    </dsp:sp>
    <dsp:sp modelId="{A0A6333F-8BC2-894D-BAA8-3769BCFEE87B}">
      <dsp:nvSpPr>
        <dsp:cNvPr id="0" name=""/>
        <dsp:cNvSpPr/>
      </dsp:nvSpPr>
      <dsp:spPr>
        <a:xfrm>
          <a:off x="1445782" y="1174687"/>
          <a:ext cx="234695" cy="2346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6951"/>
              </a:lnTo>
              <a:lnTo>
                <a:pt x="234695" y="234695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3B79D-3F6B-6247-A391-C143C811BE04}">
      <dsp:nvSpPr>
        <dsp:cNvPr id="0" name=""/>
        <dsp:cNvSpPr/>
      </dsp:nvSpPr>
      <dsp:spPr>
        <a:xfrm>
          <a:off x="1680477" y="2934901"/>
          <a:ext cx="1877560" cy="11734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599985"/>
              <a:satOff val="16195"/>
              <a:lumOff val="170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Examples include payroll, human resources, material management</a:t>
          </a:r>
        </a:p>
      </dsp:txBody>
      <dsp:txXfrm>
        <a:off x="1714847" y="2969271"/>
        <a:ext cx="1808820" cy="1104735"/>
      </dsp:txXfrm>
    </dsp:sp>
    <dsp:sp modelId="{9CEA2A01-696C-F046-B6C0-A66935A28F0E}">
      <dsp:nvSpPr>
        <dsp:cNvPr id="0" name=""/>
        <dsp:cNvSpPr/>
      </dsp:nvSpPr>
      <dsp:spPr>
        <a:xfrm>
          <a:off x="4144775" y="1212"/>
          <a:ext cx="2346951" cy="11734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799954"/>
                <a:satOff val="48584"/>
                <a:lumOff val="5099"/>
                <a:alphaOff val="0"/>
              </a:schemeClr>
            </a:gs>
            <a:gs pos="100000">
              <a:schemeClr val="accent2">
                <a:hueOff val="1799954"/>
                <a:satOff val="48584"/>
                <a:lumOff val="5099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1799954"/>
              <a:satOff val="48584"/>
              <a:lumOff val="5099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Revenue Center</a:t>
          </a:r>
        </a:p>
      </dsp:txBody>
      <dsp:txXfrm>
        <a:off x="4179145" y="35582"/>
        <a:ext cx="2278211" cy="1104735"/>
      </dsp:txXfrm>
    </dsp:sp>
    <dsp:sp modelId="{5F9339DF-DEB1-B240-BC87-76316860C7D3}">
      <dsp:nvSpPr>
        <dsp:cNvPr id="0" name=""/>
        <dsp:cNvSpPr/>
      </dsp:nvSpPr>
      <dsp:spPr>
        <a:xfrm>
          <a:off x="4379471" y="1174687"/>
          <a:ext cx="234695" cy="880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0106"/>
              </a:lnTo>
              <a:lnTo>
                <a:pt x="234695" y="88010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3D29C-9E2F-8841-AECF-A8B6191EA8F6}">
      <dsp:nvSpPr>
        <dsp:cNvPr id="0" name=""/>
        <dsp:cNvSpPr/>
      </dsp:nvSpPr>
      <dsp:spPr>
        <a:xfrm>
          <a:off x="4614166" y="1468056"/>
          <a:ext cx="1877560" cy="11734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199969"/>
              <a:satOff val="32389"/>
              <a:lumOff val="339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Any department that can generate some income</a:t>
          </a:r>
        </a:p>
      </dsp:txBody>
      <dsp:txXfrm>
        <a:off x="4648536" y="1502426"/>
        <a:ext cx="1808820" cy="1104735"/>
      </dsp:txXfrm>
    </dsp:sp>
    <dsp:sp modelId="{C11E2FED-BE0D-B642-A874-46865B0E48CE}">
      <dsp:nvSpPr>
        <dsp:cNvPr id="0" name=""/>
        <dsp:cNvSpPr/>
      </dsp:nvSpPr>
      <dsp:spPr>
        <a:xfrm>
          <a:off x="4379471" y="1174687"/>
          <a:ext cx="234695" cy="2346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6951"/>
              </a:lnTo>
              <a:lnTo>
                <a:pt x="234695" y="234695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351F5D-4928-9249-AA2F-6BFEC7EDA247}">
      <dsp:nvSpPr>
        <dsp:cNvPr id="0" name=""/>
        <dsp:cNvSpPr/>
      </dsp:nvSpPr>
      <dsp:spPr>
        <a:xfrm>
          <a:off x="4614166" y="2934901"/>
          <a:ext cx="1877560" cy="11734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799954"/>
              <a:satOff val="48584"/>
              <a:lumOff val="509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Examples include clinical nutrition service and foodservice</a:t>
          </a:r>
        </a:p>
      </dsp:txBody>
      <dsp:txXfrm>
        <a:off x="4648536" y="2969271"/>
        <a:ext cx="1808820" cy="1104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06478-93AC-1246-8EF5-B493F4FA8F1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8C0AB-0649-8D4E-AB6F-6167B5C9E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7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Clinical nutrition services </a:t>
            </a:r>
            <a:r>
              <a:rPr lang="en-US" u="sng" dirty="0"/>
              <a:t>DO NOT </a:t>
            </a:r>
            <a:r>
              <a:rPr lang="en-US" dirty="0"/>
              <a:t>usually operate as profit centers, because their revenues seldom exceed the cost of providing services</a:t>
            </a:r>
          </a:p>
          <a:p>
            <a:pPr lvl="1"/>
            <a:r>
              <a:rPr lang="en-US" dirty="0"/>
              <a:t>Foodservices normally </a:t>
            </a:r>
            <a:r>
              <a:rPr lang="en-US" u="sng" dirty="0"/>
              <a:t>DO &amp; EARN </a:t>
            </a:r>
            <a:r>
              <a:rPr lang="en-US" dirty="0"/>
              <a:t>a profit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8C0AB-0649-8D4E-AB6F-6167B5C9E6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11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month vs. 4 weeks  (52/4)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8C0AB-0649-8D4E-AB6F-6167B5C9E6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1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should be included because every dollar spent should have on the other side a revenue generated. By setting first a   revenue budget and  below it a cost budget the reader of the operating budget ( Revenue budget - Expense budget) will see if there will be a deficit or not. If there is a deficit it means that funds need to be allocated in another way or more revenue must be generated to close the gap. 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8C0AB-0649-8D4E-AB6F-6167B5C9E6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2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8C0AB-0649-8D4E-AB6F-6167B5C9E6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23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i.e. renting the clinic</a:t>
            </a:r>
            <a:r>
              <a:rPr lang="en-US" baseline="0" dirty="0"/>
              <a:t> for other purposes or to someone else, dietitians giving presentations etc…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8C0AB-0649-8D4E-AB6F-6167B5C9E63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69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Organizations that do not use sub-budgets would also include the costs of labor, overhead, and material under this heading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8C0AB-0649-8D4E-AB6F-6167B5C9E63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57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Managers are not allocated funds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8C0AB-0649-8D4E-AB6F-6167B5C9E63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84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  Gross Income - Direct material= 100,000 - 42,500 = 57,500 (gross profit)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  b.  Labor +Operating expense = 36,400 +9,835 = 46,235 (total expense)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  c. Earnings before taxes = Gross profit - total expenses = 57,500 - 46, 235 = 11,265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  d. Net Income = Earning before taxes (the second gross profit as per the slide) - Taxes = 11,265 -3,154= 8,111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8C0AB-0649-8D4E-AB6F-6167B5C9E63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83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Asset : You bought a car by paying a cash  amount from your own pocket of $20,000. The car is the asset 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              a. The transaction made is $20,000 cash. 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               </a:t>
            </a:r>
            <a:r>
              <a:rPr lang="en-US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b.The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future benefit is the ownership and the use of the car.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Liability: You bought a car by taking a loan amount of $20,000. The $ 20,000 is a liability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           </a:t>
            </a:r>
            <a:r>
              <a:rPr lang="en-US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a.The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$20,000 is a future sacrifice since you need to repay it.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           b. Benefit is the ownership and the use of the car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8C0AB-0649-8D4E-AB6F-6167B5C9E63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5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April 10, 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April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April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April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April 10,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April 10,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April 10,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10,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April 10, 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April 10,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April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580621"/>
            <a:ext cx="3313355" cy="170216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2">
                    <a:lumMod val="75000"/>
                  </a:schemeClr>
                </a:solidFill>
              </a:rPr>
              <a:t>Financial Resources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2639278"/>
            <a:ext cx="3309803" cy="3398071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(The Budgeting Process &amp; Financial Management)</a:t>
            </a:r>
          </a:p>
          <a:p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NUT 468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436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income exceeds cost by a substantial amount, the revenue center is also considered a </a:t>
            </a:r>
            <a:r>
              <a:rPr lang="en-US" b="1" dirty="0"/>
              <a:t>profit center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</p:spPr>
        <p:txBody>
          <a:bodyPr/>
          <a:lstStyle/>
          <a:p>
            <a:pPr algn="ctr"/>
            <a:r>
              <a:rPr lang="en-US" dirty="0"/>
              <a:t>Cost Center VS. Revenue Center</a:t>
            </a:r>
          </a:p>
        </p:txBody>
      </p:sp>
    </p:spTree>
    <p:extLst>
      <p:ext uri="{BB962C8B-B14F-4D97-AF65-F5344CB8AC3E}">
        <p14:creationId xmlns:p14="http://schemas.microsoft.com/office/powerpoint/2010/main" val="364106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Periods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organizations use a </a:t>
            </a:r>
            <a:r>
              <a:rPr lang="en-US" b="1" dirty="0"/>
              <a:t>calendar month </a:t>
            </a:r>
            <a:r>
              <a:rPr lang="en-US" dirty="0"/>
              <a:t>as an accounting period (that is </a:t>
            </a:r>
            <a:r>
              <a:rPr lang="en-US" b="1" dirty="0"/>
              <a:t>twelve</a:t>
            </a:r>
            <a:r>
              <a:rPr lang="en-US" dirty="0"/>
              <a:t> reporting periods in a year)</a:t>
            </a:r>
          </a:p>
          <a:p>
            <a:r>
              <a:rPr lang="en-US" dirty="0"/>
              <a:t>Other organizations use </a:t>
            </a:r>
            <a:r>
              <a:rPr lang="en-US" b="1" dirty="0"/>
              <a:t>four weeks blocks </a:t>
            </a:r>
            <a:r>
              <a:rPr lang="en-US" dirty="0"/>
              <a:t>that start on Sundays and end on Saturdays (that is </a:t>
            </a:r>
            <a:r>
              <a:rPr lang="en-US" b="1" dirty="0"/>
              <a:t>thirteen </a:t>
            </a:r>
            <a:r>
              <a:rPr lang="en-US" dirty="0"/>
              <a:t>reporting periods a year)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36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I-Operating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3184"/>
          </a:xfrm>
        </p:spPr>
        <p:txBody>
          <a:bodyPr/>
          <a:lstStyle/>
          <a:p>
            <a:r>
              <a:rPr lang="en-US" dirty="0"/>
              <a:t>Operating budgets are those budgets that: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 P</a:t>
            </a:r>
            <a:r>
              <a:rPr lang="en-US" u="sng" dirty="0"/>
              <a:t>roject the income of the organization</a:t>
            </a:r>
            <a:endParaRPr lang="en-US" dirty="0"/>
          </a:p>
          <a:p>
            <a:pPr marL="525780" indent="-457200">
              <a:buFont typeface="+mj-lt"/>
              <a:buAutoNum type="arabicPeriod"/>
            </a:pPr>
            <a:r>
              <a:rPr lang="en-US" u="sng" dirty="0"/>
              <a:t>Allocate the funds for the accomplishment of work</a:t>
            </a:r>
            <a:endParaRPr lang="en-US" dirty="0"/>
          </a:p>
          <a:p>
            <a:r>
              <a:rPr lang="en-US" dirty="0"/>
              <a:t>They can be prepared for: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Entire organization (Ex: Operating Budget of </a:t>
            </a:r>
            <a:r>
              <a:rPr lang="en-US" dirty="0" err="1"/>
              <a:t>Rizk</a:t>
            </a:r>
            <a:r>
              <a:rPr lang="en-US" dirty="0"/>
              <a:t> Hospital)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Separate departments (Ex: Dietetic Unit at </a:t>
            </a:r>
            <a:r>
              <a:rPr lang="en-US" dirty="0" err="1"/>
              <a:t>Rizk</a:t>
            </a:r>
            <a:r>
              <a:rPr lang="en-US" dirty="0"/>
              <a:t> Hospital, Cardiology Unit, etc…)</a:t>
            </a:r>
          </a:p>
        </p:txBody>
      </p:sp>
    </p:spTree>
    <p:extLst>
      <p:ext uri="{BB962C8B-B14F-4D97-AF65-F5344CB8AC3E}">
        <p14:creationId xmlns:p14="http://schemas.microsoft.com/office/powerpoint/2010/main" val="3216969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I-Operating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1"/>
            <a:ext cx="6777317" cy="4060103"/>
          </a:xfrm>
        </p:spPr>
        <p:txBody>
          <a:bodyPr>
            <a:normAutofit/>
          </a:bodyPr>
          <a:lstStyle/>
          <a:p>
            <a:r>
              <a:rPr lang="en-US" dirty="0"/>
              <a:t>Operating budgets are normally prepared and planned for a whole year</a:t>
            </a:r>
          </a:p>
          <a:p>
            <a:r>
              <a:rPr lang="en-US" dirty="0"/>
              <a:t>They do not carry over from year to year (ex: if the manager at </a:t>
            </a:r>
            <a:r>
              <a:rPr lang="en-US" dirty="0" err="1"/>
              <a:t>Rizk</a:t>
            </a:r>
            <a:r>
              <a:rPr lang="en-US" dirty="0"/>
              <a:t> Hospital saves money this year they can not carry it and spend it next year)</a:t>
            </a:r>
          </a:p>
          <a:p>
            <a:r>
              <a:rPr lang="en-US" dirty="0"/>
              <a:t>When preparing an operating budget it is in the best interest of every manager to be as ACCURATE as possible </a:t>
            </a:r>
          </a:p>
        </p:txBody>
      </p:sp>
    </p:spTree>
    <p:extLst>
      <p:ext uri="{BB962C8B-B14F-4D97-AF65-F5344CB8AC3E}">
        <p14:creationId xmlns:p14="http://schemas.microsoft.com/office/powerpoint/2010/main" val="3431659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I-Operating Budget</a:t>
            </a:r>
            <a:r>
              <a:rPr lang="en-US" dirty="0"/>
              <a:t>-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24742" cy="3763184"/>
          </a:xfrm>
        </p:spPr>
        <p:txBody>
          <a:bodyPr>
            <a:noAutofit/>
          </a:bodyPr>
          <a:lstStyle/>
          <a:p>
            <a:r>
              <a:rPr lang="en-US" sz="2800" dirty="0"/>
              <a:t>Operating budgets are of TWO types: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800" b="1" dirty="0"/>
              <a:t>Incremental</a:t>
            </a:r>
          </a:p>
          <a:p>
            <a:pPr marL="1097280" lvl="2" indent="-457200">
              <a:buFont typeface="+mj-lt"/>
              <a:buAutoNum type="alphaLcPeriod"/>
            </a:pPr>
            <a:r>
              <a:rPr lang="en-US" sz="2400" dirty="0"/>
              <a:t>Fixed</a:t>
            </a:r>
          </a:p>
          <a:p>
            <a:pPr marL="1097280" lvl="2" indent="-457200">
              <a:buFont typeface="+mj-lt"/>
              <a:buAutoNum type="alphaLcPeriod"/>
            </a:pPr>
            <a:r>
              <a:rPr lang="en-US" sz="2400" dirty="0"/>
              <a:t>Variable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800" b="1" dirty="0"/>
              <a:t>Zero Based</a:t>
            </a:r>
          </a:p>
          <a:p>
            <a:pPr marL="1097280" lvl="2" indent="-457200">
              <a:buFont typeface="+mj-lt"/>
              <a:buAutoNum type="alphaLcPeriod"/>
            </a:pPr>
            <a:r>
              <a:rPr lang="en-US" sz="2400" dirty="0"/>
              <a:t>Fixed</a:t>
            </a:r>
          </a:p>
          <a:p>
            <a:pPr marL="1097280" lvl="2" indent="-457200">
              <a:buFont typeface="+mj-lt"/>
              <a:buAutoNum type="alphaLcPeriod"/>
            </a:pPr>
            <a:r>
              <a:rPr lang="en-US" sz="2400" dirty="0"/>
              <a:t>Variable</a:t>
            </a:r>
          </a:p>
          <a:p>
            <a:pPr marL="36576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6018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I-Operating Budget</a:t>
            </a:r>
            <a:r>
              <a:rPr lang="en-US" dirty="0"/>
              <a:t>- Types</a:t>
            </a:r>
          </a:p>
        </p:txBody>
      </p:sp>
      <p:pic>
        <p:nvPicPr>
          <p:cNvPr id="5" name="Picture 5" descr="Table140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11" y="2345633"/>
            <a:ext cx="7641364" cy="401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942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68576" cy="4060103"/>
          </a:xfrm>
        </p:spPr>
        <p:txBody>
          <a:bodyPr>
            <a:normAutofit/>
          </a:bodyPr>
          <a:lstStyle/>
          <a:p>
            <a:r>
              <a:rPr lang="en-US" dirty="0"/>
              <a:t>The typical procedure to prepare an operating budget includes: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/>
              <a:t>Project revenues (volume of work to be done, price of the product, anticipated price increase, …)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/>
              <a:t>Estimate labor needs and costs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/>
              <a:t>Estimate non-labor expenses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/>
              <a:t>Combine parts of the budget to project profit or loss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I-Operating Budget</a:t>
            </a:r>
            <a:r>
              <a:rPr lang="en-US" dirty="0"/>
              <a:t>- Preparation </a:t>
            </a:r>
          </a:p>
        </p:txBody>
      </p:sp>
    </p:spTree>
    <p:extLst>
      <p:ext uri="{BB962C8B-B14F-4D97-AF65-F5344CB8AC3E}">
        <p14:creationId xmlns:p14="http://schemas.microsoft.com/office/powerpoint/2010/main" val="2038504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91803"/>
            <a:ext cx="7024744" cy="70256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I-Operating Budget</a:t>
            </a:r>
            <a:r>
              <a:rPr lang="en-US" dirty="0"/>
              <a:t>- Preparation </a:t>
            </a:r>
          </a:p>
        </p:txBody>
      </p:sp>
      <p:pic>
        <p:nvPicPr>
          <p:cNvPr id="4" name="Picture 5" descr="Table140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309" y="1570339"/>
            <a:ext cx="7424732" cy="401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4311" y="2226917"/>
            <a:ext cx="433203" cy="362901"/>
          </a:xfrm>
          <a:prstGeom prst="rect">
            <a:avLst/>
          </a:prstGeom>
          <a:noFill/>
          <a:ln w="38100" cmpd="sng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548265" y="2874167"/>
            <a:ext cx="433203" cy="3629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" name="Rectangle 6"/>
          <p:cNvSpPr/>
          <p:nvPr/>
        </p:nvSpPr>
        <p:spPr>
          <a:xfrm>
            <a:off x="552219" y="3521417"/>
            <a:ext cx="433203" cy="3629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" name="Rectangle 7"/>
          <p:cNvSpPr/>
          <p:nvPr/>
        </p:nvSpPr>
        <p:spPr>
          <a:xfrm>
            <a:off x="556173" y="4036707"/>
            <a:ext cx="433203" cy="3629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" name="Rectangle 8"/>
          <p:cNvSpPr/>
          <p:nvPr/>
        </p:nvSpPr>
        <p:spPr>
          <a:xfrm>
            <a:off x="560127" y="4568492"/>
            <a:ext cx="433203" cy="3629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4081" y="5067287"/>
            <a:ext cx="433203" cy="3629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490" y="2165491"/>
            <a:ext cx="7500527" cy="597765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7444" y="2824681"/>
            <a:ext cx="7500527" cy="2759247"/>
          </a:xfrm>
          <a:prstGeom prst="rect">
            <a:avLst/>
          </a:prstGeom>
          <a:noFill/>
          <a:ln w="38100" cmpd="sng">
            <a:solidFill>
              <a:srgbClr val="2268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1324" y="5773422"/>
            <a:ext cx="8131664" cy="67631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  <a:r>
              <a:rPr lang="en-US" sz="1600" b="1" dirty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chemeClr val="tx1"/>
                </a:solidFill>
              </a:rPr>
              <a:t>Revenue budget makes up the </a:t>
            </a:r>
            <a:r>
              <a:rPr lang="en-US" sz="1600" b="1" dirty="0">
                <a:solidFill>
                  <a:schemeClr val="tx1"/>
                </a:solidFill>
              </a:rPr>
              <a:t>Revenue part </a:t>
            </a:r>
            <a:r>
              <a:rPr lang="en-US" sz="1600" dirty="0">
                <a:solidFill>
                  <a:schemeClr val="tx1"/>
                </a:solidFill>
              </a:rPr>
              <a:t>of the Operating Budget ONLY.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B, C, D, E, F: </a:t>
            </a:r>
            <a:r>
              <a:rPr lang="en-US" sz="1600" dirty="0">
                <a:solidFill>
                  <a:schemeClr val="tx1"/>
                </a:solidFill>
              </a:rPr>
              <a:t>All these sections make up the </a:t>
            </a:r>
            <a:r>
              <a:rPr lang="en-US" sz="1600" b="1" dirty="0">
                <a:solidFill>
                  <a:schemeClr val="tx1"/>
                </a:solidFill>
              </a:rPr>
              <a:t>Expenses part </a:t>
            </a:r>
            <a:r>
              <a:rPr lang="en-US" sz="1600" dirty="0">
                <a:solidFill>
                  <a:schemeClr val="tx1"/>
                </a:solidFill>
              </a:rPr>
              <a:t>of the Operating Budget</a:t>
            </a:r>
          </a:p>
        </p:txBody>
      </p:sp>
    </p:spTree>
    <p:extLst>
      <p:ext uri="{BB962C8B-B14F-4D97-AF65-F5344CB8AC3E}">
        <p14:creationId xmlns:p14="http://schemas.microsoft.com/office/powerpoint/2010/main" val="3480322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Revenues</a:t>
            </a:r>
            <a:br>
              <a:rPr lang="en-US" b="1" dirty="0"/>
            </a:br>
            <a:r>
              <a:rPr lang="en-US" dirty="0"/>
              <a:t>A: Revenue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15417" cy="380929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projection of the income of an organization or a department based on the sale of products (part of operating budget)</a:t>
            </a:r>
          </a:p>
          <a:p>
            <a:pPr>
              <a:lnSpc>
                <a:spcPct val="90000"/>
              </a:lnSpc>
            </a:pPr>
            <a:r>
              <a:rPr lang="en-US" dirty="0"/>
              <a:t>Prepared only for revenue centers, not prepared for departments that are solely cost centers</a:t>
            </a:r>
          </a:p>
          <a:p>
            <a:pPr>
              <a:lnSpc>
                <a:spcPct val="90000"/>
              </a:lnSpc>
            </a:pPr>
            <a:r>
              <a:rPr lang="en-US" dirty="0"/>
              <a:t>Thing to take into consideration:</a:t>
            </a:r>
          </a:p>
          <a:p>
            <a:pPr marL="82296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Prices and sales volume</a:t>
            </a:r>
          </a:p>
          <a:p>
            <a:pPr marL="82296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Money from non-sales sources</a:t>
            </a:r>
          </a:p>
          <a:p>
            <a:pPr marL="82296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Bad debts</a:t>
            </a:r>
          </a:p>
        </p:txBody>
      </p:sp>
    </p:spTree>
    <p:extLst>
      <p:ext uri="{BB962C8B-B14F-4D97-AF65-F5344CB8AC3E}">
        <p14:creationId xmlns:p14="http://schemas.microsoft.com/office/powerpoint/2010/main" val="3935634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Expenses</a:t>
            </a:r>
            <a:br>
              <a:rPr lang="en-US" b="1" dirty="0"/>
            </a:br>
            <a:r>
              <a:rPr lang="en-US" dirty="0"/>
              <a:t>B: Expense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Component of the operating budget that deals with all anticipated costs, which can be further divided into a number of sub-budgets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982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3424"/>
            <a:ext cx="7024744" cy="1143000"/>
          </a:xfrm>
        </p:spPr>
        <p:txBody>
          <a:bodyPr/>
          <a:lstStyle/>
          <a:p>
            <a:r>
              <a:rPr lang="en-US" dirty="0"/>
              <a:t>Financial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6260"/>
            <a:ext cx="6777317" cy="3883184"/>
          </a:xfrm>
        </p:spPr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/>
              <a:t>Budgeting (Budgets, Process, Types, …)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Definition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Purpose of Budgeting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Types of Budgets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Operating Budgets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Capital Budgets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Financial Reports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Operating Statement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Profit &amp; Loss Statement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Balance Sheet</a:t>
            </a:r>
          </a:p>
          <a:p>
            <a:pPr marL="822960" lvl="1" indent="-45720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6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Expenses</a:t>
            </a:r>
            <a:br>
              <a:rPr lang="en-US" dirty="0"/>
            </a:br>
            <a:r>
              <a:rPr lang="en-US" dirty="0"/>
              <a:t>C: Direct Labor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Labor costs that are related to the actual performance of work.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</a:t>
            </a:r>
          </a:p>
          <a:p>
            <a:pPr marL="1143000" lvl="2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Base pay</a:t>
            </a:r>
          </a:p>
          <a:p>
            <a:pPr marL="1143000" lvl="2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Overtime</a:t>
            </a:r>
          </a:p>
          <a:p>
            <a:pPr marL="1143000" lvl="2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Pay in lieu of benefits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These are the projections that get written into the labor budget</a:t>
            </a:r>
          </a:p>
        </p:txBody>
      </p:sp>
    </p:spTree>
    <p:extLst>
      <p:ext uri="{BB962C8B-B14F-4D97-AF65-F5344CB8AC3E}">
        <p14:creationId xmlns:p14="http://schemas.microsoft.com/office/powerpoint/2010/main" val="1253352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Expenses</a:t>
            </a:r>
            <a:br>
              <a:rPr lang="en-US" b="1" dirty="0"/>
            </a:br>
            <a:r>
              <a:rPr lang="en-US" dirty="0"/>
              <a:t>D: Direct Material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The estimate of cost for raw materials to be used in the production of goods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This part of the operating budget is computed for departments that produce a tangible product</a:t>
            </a:r>
          </a:p>
        </p:txBody>
      </p:sp>
    </p:spTree>
    <p:extLst>
      <p:ext uri="{BB962C8B-B14F-4D97-AF65-F5344CB8AC3E}">
        <p14:creationId xmlns:p14="http://schemas.microsoft.com/office/powerpoint/2010/main" val="1258316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Expenses</a:t>
            </a:r>
            <a:br>
              <a:rPr lang="en-US" dirty="0"/>
            </a:br>
            <a:r>
              <a:rPr lang="en-US" dirty="0"/>
              <a:t>E: Overhead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General expenses associated with the operation of a facility such as: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Rent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Taxes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Utilities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Repairs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Maintenance</a:t>
            </a:r>
          </a:p>
        </p:txBody>
      </p:sp>
    </p:spTree>
    <p:extLst>
      <p:ext uri="{BB962C8B-B14F-4D97-AF65-F5344CB8AC3E}">
        <p14:creationId xmlns:p14="http://schemas.microsoft.com/office/powerpoint/2010/main" val="352736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13229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Expenses</a:t>
            </a:r>
            <a:br>
              <a:rPr lang="en-US" b="1" dirty="0"/>
            </a:br>
            <a:r>
              <a:rPr lang="en-US" dirty="0"/>
              <a:t>F: Other Operating Expenses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081" y="2144414"/>
            <a:ext cx="7747941" cy="417335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Part of the operating budget that encompasses all other anticipated </a:t>
            </a:r>
            <a:r>
              <a:rPr lang="en-US" sz="2800" u="sng" dirty="0"/>
              <a:t>costs of operation</a:t>
            </a:r>
            <a:r>
              <a:rPr lang="en-US" sz="2800" dirty="0"/>
              <a:t> such as: </a:t>
            </a:r>
          </a:p>
          <a:p>
            <a:pPr marL="82296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Telephone bills</a:t>
            </a:r>
          </a:p>
          <a:p>
            <a:pPr marL="82296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Copying charges</a:t>
            </a:r>
          </a:p>
          <a:p>
            <a:pPr marL="82296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Printing</a:t>
            </a:r>
          </a:p>
          <a:p>
            <a:pPr marL="82296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Office supplies</a:t>
            </a:r>
          </a:p>
          <a:p>
            <a:pPr marL="82296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Books</a:t>
            </a:r>
          </a:p>
          <a:p>
            <a:pPr marL="82296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Travel</a:t>
            </a:r>
          </a:p>
          <a:p>
            <a:pPr marL="82296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Journals</a:t>
            </a:r>
          </a:p>
          <a:p>
            <a:pPr marL="82296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Postage</a:t>
            </a:r>
          </a:p>
          <a:p>
            <a:pPr marL="82296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Fees</a:t>
            </a:r>
          </a:p>
          <a:p>
            <a:pPr marL="82296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Licenses</a:t>
            </a:r>
          </a:p>
        </p:txBody>
      </p:sp>
    </p:spTree>
    <p:extLst>
      <p:ext uri="{BB962C8B-B14F-4D97-AF65-F5344CB8AC3E}">
        <p14:creationId xmlns:p14="http://schemas.microsoft.com/office/powerpoint/2010/main" val="418573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13229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Expenses</a:t>
            </a:r>
            <a:br>
              <a:rPr lang="en-US" b="1" dirty="0"/>
            </a:br>
            <a:r>
              <a:rPr lang="en-US" dirty="0"/>
              <a:t>F: Other Operating Expenses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081" y="2144414"/>
            <a:ext cx="7764435" cy="407165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This category basically covers everything else a department plans to </a:t>
            </a:r>
            <a:r>
              <a:rPr lang="en-US" sz="2600" u="sng" dirty="0"/>
              <a:t>spend for operations</a:t>
            </a:r>
          </a:p>
          <a:p>
            <a:pPr marL="68580" indent="0">
              <a:lnSpc>
                <a:spcPct val="90000"/>
              </a:lnSpc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64368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II-Capital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53116" cy="39776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Other part of the master budget</a:t>
            </a:r>
          </a:p>
          <a:p>
            <a:r>
              <a:rPr lang="en-US" dirty="0"/>
              <a:t>Investments in things like land, buildings, major pieces of equipment are all considered CAPITAL expenditures</a:t>
            </a:r>
          </a:p>
          <a:p>
            <a:r>
              <a:rPr lang="en-US" dirty="0"/>
              <a:t>Examples of such items include:</a:t>
            </a:r>
          </a:p>
          <a:p>
            <a:pPr lvl="1"/>
            <a:r>
              <a:rPr lang="en-US" dirty="0"/>
              <a:t>Ovens</a:t>
            </a:r>
          </a:p>
          <a:p>
            <a:pPr lvl="1"/>
            <a:r>
              <a:rPr lang="en-US" dirty="0"/>
              <a:t>Dishwashers</a:t>
            </a:r>
          </a:p>
          <a:p>
            <a:pPr lvl="1"/>
            <a:r>
              <a:rPr lang="en-US" dirty="0"/>
              <a:t>Computer systems</a:t>
            </a:r>
          </a:p>
          <a:p>
            <a:pPr lvl="1"/>
            <a:r>
              <a:rPr lang="en-US" dirty="0"/>
              <a:t>Heavy machinery</a:t>
            </a:r>
          </a:p>
          <a:p>
            <a:pPr lvl="1"/>
            <a:r>
              <a:rPr lang="en-US" dirty="0"/>
              <a:t>Food processing plant</a:t>
            </a:r>
          </a:p>
          <a:p>
            <a:pPr lvl="1"/>
            <a:r>
              <a:rPr lang="en-US" dirty="0"/>
              <a:t>MRI machines</a:t>
            </a:r>
          </a:p>
          <a:p>
            <a:pPr lvl="1"/>
            <a:r>
              <a:rPr lang="en-US" dirty="0"/>
              <a:t>Radiology equipment</a:t>
            </a:r>
          </a:p>
        </p:txBody>
      </p:sp>
    </p:spTree>
    <p:extLst>
      <p:ext uri="{BB962C8B-B14F-4D97-AF65-F5344CB8AC3E}">
        <p14:creationId xmlns:p14="http://schemas.microsoft.com/office/powerpoint/2010/main" val="1755915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II-Capital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53116" cy="3977625"/>
          </a:xfrm>
        </p:spPr>
        <p:txBody>
          <a:bodyPr>
            <a:normAutofit/>
          </a:bodyPr>
          <a:lstStyle/>
          <a:p>
            <a:r>
              <a:rPr lang="en-US" dirty="0"/>
              <a:t>These items are expected to last for a long time</a:t>
            </a:r>
          </a:p>
          <a:p>
            <a:r>
              <a:rPr lang="en-US" dirty="0"/>
              <a:t>Several organizations set a dollar value for capital goods</a:t>
            </a:r>
          </a:p>
          <a:p>
            <a:r>
              <a:rPr lang="en-US" dirty="0"/>
              <a:t>Usually there is an organization-wide system for allocation of funds</a:t>
            </a:r>
          </a:p>
          <a:p>
            <a:r>
              <a:rPr lang="en-US" dirty="0"/>
              <a:t>Managers write proposals to request funds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285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II-Capital Budget</a:t>
            </a:r>
            <a:r>
              <a:rPr lang="en-US" dirty="0"/>
              <a:t>-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53116" cy="3977625"/>
          </a:xfrm>
        </p:spPr>
        <p:txBody>
          <a:bodyPr>
            <a:normAutofit/>
          </a:bodyPr>
          <a:lstStyle/>
          <a:p>
            <a:r>
              <a:rPr lang="en-US" dirty="0"/>
              <a:t>The preparation of the capital budget is a FIVE step process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/>
              <a:t>Determine capital goods needed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/>
              <a:t>Prioritize items</a:t>
            </a:r>
          </a:p>
          <a:p>
            <a:pPr marL="1143000" lvl="2" indent="-457200">
              <a:buFont typeface="+mj-lt"/>
              <a:buAutoNum type="alphaLcPeriod"/>
            </a:pPr>
            <a:r>
              <a:rPr lang="en-US" dirty="0"/>
              <a:t>Most time/energy spent justifying most-needed items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/>
              <a:t>Estimate costs</a:t>
            </a:r>
          </a:p>
          <a:p>
            <a:pPr marL="1143000" lvl="2" indent="-457200">
              <a:buFont typeface="+mj-lt"/>
              <a:buAutoNum type="alphaLcPeriod"/>
            </a:pPr>
            <a:r>
              <a:rPr lang="en-US" dirty="0"/>
              <a:t>Cost is likely to change between time of budget preparation and time of funding</a:t>
            </a:r>
          </a:p>
          <a:p>
            <a:pPr marL="1143000" lvl="2" indent="-457200">
              <a:buFont typeface="+mj-lt"/>
              <a:buAutoNum type="alphaLcPeriod"/>
            </a:pPr>
            <a:r>
              <a:rPr lang="en-US" dirty="0"/>
              <a:t>Probably too early to choose specific product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73045" y="18804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889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II-Capital Budget</a:t>
            </a:r>
            <a:r>
              <a:rPr lang="en-US" dirty="0"/>
              <a:t>-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53116" cy="3977625"/>
          </a:xfrm>
        </p:spPr>
        <p:txBody>
          <a:bodyPr>
            <a:normAutofit/>
          </a:bodyPr>
          <a:lstStyle/>
          <a:p>
            <a:pPr marL="822960" lvl="1" indent="-457200">
              <a:buFont typeface="+mj-lt"/>
              <a:buAutoNum type="arabicPeriod" startAt="4"/>
            </a:pPr>
            <a:r>
              <a:rPr lang="en-US" sz="2400" dirty="0"/>
              <a:t>Write budget request using organization-specific format</a:t>
            </a:r>
          </a:p>
          <a:p>
            <a:pPr marL="1143000" lvl="2" indent="-457200">
              <a:buFont typeface="+mj-lt"/>
              <a:buAutoNum type="alphaLcPeriod"/>
            </a:pPr>
            <a:r>
              <a:rPr lang="en-US" sz="2400" dirty="0"/>
              <a:t>Justification usually most crucial part of document</a:t>
            </a:r>
          </a:p>
          <a:p>
            <a:pPr marL="822960" lvl="1" indent="-457200">
              <a:buFont typeface="+mj-lt"/>
              <a:buAutoNum type="arabicPeriod" startAt="4"/>
            </a:pPr>
            <a:r>
              <a:rPr lang="en-US" sz="2400" dirty="0"/>
              <a:t>Submit paperwork on time and in correct form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73045" y="18804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31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II-Capital Budget</a:t>
            </a:r>
            <a:r>
              <a:rPr lang="en-US" dirty="0"/>
              <a:t>- Preparation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73045" y="18804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Table140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45" y="2746604"/>
            <a:ext cx="7825346" cy="235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23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490" y="2533224"/>
            <a:ext cx="7024744" cy="1143000"/>
          </a:xfrm>
        </p:spPr>
        <p:txBody>
          <a:bodyPr>
            <a:normAutofit fontScale="90000"/>
          </a:bodyPr>
          <a:lstStyle/>
          <a:p>
            <a:br>
              <a:rPr lang="en-US" sz="5400" dirty="0"/>
            </a:br>
            <a:r>
              <a:rPr lang="en-US" sz="5400" b="1" dirty="0"/>
              <a:t>A-Budgeting Process</a:t>
            </a:r>
          </a:p>
        </p:txBody>
      </p:sp>
    </p:spTree>
    <p:extLst>
      <p:ext uri="{BB962C8B-B14F-4D97-AF65-F5344CB8AC3E}">
        <p14:creationId xmlns:p14="http://schemas.microsoft.com/office/powerpoint/2010/main" val="33454031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416240"/>
            <a:ext cx="7024744" cy="1143000"/>
          </a:xfrm>
        </p:spPr>
        <p:txBody>
          <a:bodyPr>
            <a:normAutofit/>
          </a:bodyPr>
          <a:lstStyle/>
          <a:p>
            <a:r>
              <a:rPr lang="en-US" sz="5400" b="1" dirty="0"/>
              <a:t>B-Financial Reports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30950" y="374130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>
              <a:buAutoNum type="arabicPeriod"/>
            </a:pPr>
            <a:r>
              <a:rPr lang="en-US" sz="2400" dirty="0"/>
              <a:t>Operating Statement/performance report </a:t>
            </a:r>
          </a:p>
          <a:p>
            <a:pPr marL="457200" indent="-457200">
              <a:buAutoNum type="arabicPeriod"/>
            </a:pPr>
            <a:r>
              <a:rPr lang="en-US" sz="2400" dirty="0"/>
              <a:t>Profit &amp; Loss Statement (P&amp;L)</a:t>
            </a:r>
          </a:p>
          <a:p>
            <a:pPr marL="457200" indent="-457200">
              <a:buAutoNum type="arabicPeriod"/>
            </a:pPr>
            <a:r>
              <a:rPr lang="en-US" sz="2400" dirty="0"/>
              <a:t>Balance Sheet  </a:t>
            </a:r>
          </a:p>
        </p:txBody>
      </p:sp>
    </p:spTree>
    <p:extLst>
      <p:ext uri="{BB962C8B-B14F-4D97-AF65-F5344CB8AC3E}">
        <p14:creationId xmlns:p14="http://schemas.microsoft.com/office/powerpoint/2010/main" val="35521168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22056"/>
            <a:ext cx="7361599" cy="4067907"/>
          </a:xfrm>
        </p:spPr>
        <p:txBody>
          <a:bodyPr>
            <a:noAutofit/>
          </a:bodyPr>
          <a:lstStyle/>
          <a:p>
            <a:r>
              <a:rPr lang="en-US" dirty="0"/>
              <a:t>Also known as a </a:t>
            </a:r>
            <a:r>
              <a:rPr lang="en-US" b="1" dirty="0"/>
              <a:t>performance report</a:t>
            </a:r>
          </a:p>
          <a:p>
            <a:r>
              <a:rPr lang="en-US" dirty="0"/>
              <a:t>Compares fiscal /actual performance to the budget</a:t>
            </a:r>
          </a:p>
          <a:p>
            <a:r>
              <a:rPr lang="en-US" dirty="0"/>
              <a:t>Information on the operating statement includes:</a:t>
            </a:r>
          </a:p>
          <a:p>
            <a:pPr lvl="1"/>
            <a:r>
              <a:rPr lang="en-US" dirty="0"/>
              <a:t>Budget for the accounting period</a:t>
            </a:r>
          </a:p>
          <a:p>
            <a:pPr lvl="1"/>
            <a:r>
              <a:rPr lang="en-US" dirty="0"/>
              <a:t>Amount budgeted from the beginning of the fiscal year</a:t>
            </a:r>
          </a:p>
          <a:p>
            <a:pPr>
              <a:lnSpc>
                <a:spcPct val="90000"/>
              </a:lnSpc>
            </a:pPr>
            <a:r>
              <a:rPr lang="en-US" dirty="0"/>
              <a:t>Should be generated promptly so that results can be used to make adjustments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Example: increased membership revenues for health club = more customers, more staff needed to maintain level of service</a:t>
            </a:r>
          </a:p>
        </p:txBody>
      </p:sp>
    </p:spTree>
    <p:extLst>
      <p:ext uri="{BB962C8B-B14F-4D97-AF65-F5344CB8AC3E}">
        <p14:creationId xmlns:p14="http://schemas.microsoft.com/office/powerpoint/2010/main" val="30020972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22056"/>
            <a:ext cx="7361599" cy="4067907"/>
          </a:xfrm>
        </p:spPr>
        <p:txBody>
          <a:bodyPr>
            <a:noAutofit/>
          </a:bodyPr>
          <a:lstStyle/>
          <a:p>
            <a:r>
              <a:rPr lang="en-US" dirty="0"/>
              <a:t>Prepared by the accounting department in an organization</a:t>
            </a:r>
          </a:p>
          <a:p>
            <a:r>
              <a:rPr lang="en-US" dirty="0"/>
              <a:t>These are internal departmental tools used by managers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 descr="Fig15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4581672"/>
            <a:ext cx="669607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09091" y="4437731"/>
            <a:ext cx="1801091" cy="1366982"/>
          </a:xfrm>
          <a:prstGeom prst="rect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34874" y="4428842"/>
            <a:ext cx="752763" cy="1366982"/>
          </a:xfrm>
          <a:prstGeom prst="rect">
            <a:avLst/>
          </a:prstGeom>
          <a:noFill/>
          <a:ln w="38100">
            <a:solidFill>
              <a:srgbClr val="641E39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63126" y="3906982"/>
            <a:ext cx="1754909" cy="3879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Explanation required if variance is 5% or more </a:t>
            </a:r>
          </a:p>
        </p:txBody>
      </p:sp>
      <p:cxnSp>
        <p:nvCxnSpPr>
          <p:cNvPr id="9" name="Elbow Connector 8"/>
          <p:cNvCxnSpPr>
            <a:stCxn id="6" idx="0"/>
            <a:endCxn id="7" idx="1"/>
          </p:cNvCxnSpPr>
          <p:nvPr/>
        </p:nvCxnSpPr>
        <p:spPr>
          <a:xfrm rot="5400000" flipH="1" flipV="1">
            <a:off x="4723243" y="3988959"/>
            <a:ext cx="327896" cy="5518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9086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&amp; Loss Statement (P&amp;L)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22056"/>
            <a:ext cx="7361599" cy="4067907"/>
          </a:xfrm>
        </p:spPr>
        <p:txBody>
          <a:bodyPr>
            <a:noAutofit/>
          </a:bodyPr>
          <a:lstStyle/>
          <a:p>
            <a:r>
              <a:rPr lang="en-US" dirty="0"/>
              <a:t>P&amp;L statement generally prepared by accounting department</a:t>
            </a:r>
          </a:p>
          <a:p>
            <a:r>
              <a:rPr lang="en-US" dirty="0"/>
              <a:t>P&amp;L normally prepared for the entire organization</a:t>
            </a:r>
          </a:p>
          <a:p>
            <a:r>
              <a:rPr lang="en-US" dirty="0"/>
              <a:t>Generally used as tools for upper management</a:t>
            </a:r>
          </a:p>
          <a:p>
            <a:r>
              <a:rPr lang="en-US" dirty="0"/>
              <a:t>Document used as a tool to report on organization’s financial performance to:</a:t>
            </a:r>
          </a:p>
          <a:p>
            <a:pPr lvl="1"/>
            <a:r>
              <a:rPr lang="en-US" dirty="0"/>
              <a:t>Employees</a:t>
            </a:r>
          </a:p>
          <a:p>
            <a:pPr lvl="1"/>
            <a:r>
              <a:rPr lang="en-US" dirty="0"/>
              <a:t>Bankers</a:t>
            </a:r>
          </a:p>
          <a:p>
            <a:pPr lvl="1"/>
            <a:r>
              <a:rPr lang="en-US" dirty="0"/>
              <a:t>Stockholders</a:t>
            </a:r>
          </a:p>
          <a:p>
            <a:pPr lvl="1"/>
            <a:r>
              <a:rPr lang="en-US" dirty="0"/>
              <a:t>Investors</a:t>
            </a:r>
          </a:p>
        </p:txBody>
      </p:sp>
    </p:spTree>
    <p:extLst>
      <p:ext uri="{BB962C8B-B14F-4D97-AF65-F5344CB8AC3E}">
        <p14:creationId xmlns:p14="http://schemas.microsoft.com/office/powerpoint/2010/main" val="11461754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&amp; Loss Statement (P&amp;L)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22056"/>
            <a:ext cx="7361599" cy="4067907"/>
          </a:xfrm>
        </p:spPr>
        <p:txBody>
          <a:bodyPr>
            <a:noAutofit/>
          </a:bodyPr>
          <a:lstStyle/>
          <a:p>
            <a:r>
              <a:rPr lang="en-US" dirty="0"/>
              <a:t>The document lists the following:</a:t>
            </a:r>
          </a:p>
          <a:p>
            <a:pPr lvl="1"/>
            <a:r>
              <a:rPr lang="en-US" dirty="0"/>
              <a:t>Controllable as well as uncontrollable revenues </a:t>
            </a:r>
          </a:p>
          <a:p>
            <a:pPr lvl="1"/>
            <a:r>
              <a:rPr lang="en-US" dirty="0"/>
              <a:t>Controllable as well as uncontrollable expenses</a:t>
            </a:r>
          </a:p>
          <a:p>
            <a:pPr lvl="1"/>
            <a:r>
              <a:rPr lang="en-US" dirty="0"/>
              <a:t>Net profits or losses</a:t>
            </a:r>
          </a:p>
          <a:p>
            <a:r>
              <a:rPr lang="en-US" dirty="0"/>
              <a:t>Generated as a year to date document or on an annual basis</a:t>
            </a:r>
          </a:p>
          <a:p>
            <a:r>
              <a:rPr lang="en-US" dirty="0"/>
              <a:t>Document produced for an entire organization and not a department on its own </a:t>
            </a:r>
          </a:p>
        </p:txBody>
      </p:sp>
    </p:spTree>
    <p:extLst>
      <p:ext uri="{BB962C8B-B14F-4D97-AF65-F5344CB8AC3E}">
        <p14:creationId xmlns:p14="http://schemas.microsoft.com/office/powerpoint/2010/main" val="27631203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&amp; Loss Statement (P&amp;L)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22056"/>
            <a:ext cx="7361599" cy="4067907"/>
          </a:xfrm>
        </p:spPr>
        <p:txBody>
          <a:bodyPr>
            <a:noAutofit/>
          </a:bodyPr>
          <a:lstStyle/>
          <a:p>
            <a:r>
              <a:rPr lang="en-US" dirty="0"/>
              <a:t>P&amp;L lists all revenues and expenses however these values are NOT compared with the budgeted amounts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354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150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49" y="415636"/>
            <a:ext cx="5888769" cy="604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5202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Sheet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68576" cy="3508977"/>
          </a:xfrm>
        </p:spPr>
        <p:txBody>
          <a:bodyPr/>
          <a:lstStyle/>
          <a:p>
            <a:r>
              <a:rPr lang="en-US" dirty="0"/>
              <a:t>A financial report that summarizes an organization’s: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Assets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Liabilities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Equity</a:t>
            </a:r>
          </a:p>
          <a:p>
            <a:r>
              <a:rPr lang="en-US" dirty="0"/>
              <a:t>It provides the user with a snapshot of the organization’s </a:t>
            </a:r>
            <a:r>
              <a:rPr lang="en-US" u="sng" dirty="0"/>
              <a:t>financial status</a:t>
            </a:r>
            <a:r>
              <a:rPr lang="en-US" dirty="0"/>
              <a:t> at a specific point in time</a:t>
            </a:r>
          </a:p>
        </p:txBody>
      </p:sp>
    </p:spTree>
    <p:extLst>
      <p:ext uri="{BB962C8B-B14F-4D97-AF65-F5344CB8AC3E}">
        <p14:creationId xmlns:p14="http://schemas.microsoft.com/office/powerpoint/2010/main" val="22325096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45406"/>
            <a:ext cx="7024744" cy="768547"/>
          </a:xfrm>
        </p:spPr>
        <p:txBody>
          <a:bodyPr/>
          <a:lstStyle/>
          <a:p>
            <a:r>
              <a:rPr lang="en-US" dirty="0"/>
              <a:t>Balance Sheet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69126"/>
            <a:ext cx="7187139" cy="4932151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i="1" dirty="0">
                <a:solidFill>
                  <a:srgbClr val="FF0000"/>
                </a:solidFill>
              </a:rPr>
              <a:t>What is an ASSET ?</a:t>
            </a:r>
          </a:p>
          <a:p>
            <a:r>
              <a:rPr lang="en-US" dirty="0"/>
              <a:t>An </a:t>
            </a:r>
            <a:r>
              <a:rPr lang="en-US" u="sng" dirty="0"/>
              <a:t>asset</a:t>
            </a:r>
            <a:r>
              <a:rPr lang="en-US" dirty="0"/>
              <a:t> is a </a:t>
            </a:r>
            <a:r>
              <a:rPr lang="en-US" b="1" dirty="0">
                <a:solidFill>
                  <a:srgbClr val="660066"/>
                </a:solidFill>
              </a:rPr>
              <a:t>FUTURE BENEFIT </a:t>
            </a:r>
            <a:r>
              <a:rPr lang="en-US" dirty="0"/>
              <a:t>obtained or controlled by an entity as a result of a past transaction</a:t>
            </a:r>
          </a:p>
          <a:p>
            <a:pPr marL="68580" indent="0" algn="ctr">
              <a:buNone/>
            </a:pPr>
            <a:r>
              <a:rPr lang="en-US" i="1" dirty="0">
                <a:solidFill>
                  <a:srgbClr val="FF0000"/>
                </a:solidFill>
              </a:rPr>
              <a:t>What is a LIABILITY ?</a:t>
            </a:r>
            <a:endParaRPr lang="en-US" dirty="0"/>
          </a:p>
          <a:p>
            <a:r>
              <a:rPr lang="en-US" dirty="0"/>
              <a:t>A </a:t>
            </a:r>
            <a:r>
              <a:rPr lang="en-US" u="sng" dirty="0"/>
              <a:t>liability</a:t>
            </a:r>
            <a:r>
              <a:rPr lang="en-US" dirty="0"/>
              <a:t> is a </a:t>
            </a:r>
            <a:r>
              <a:rPr lang="en-US" b="1" dirty="0">
                <a:solidFill>
                  <a:srgbClr val="660066"/>
                </a:solidFill>
              </a:rPr>
              <a:t>FUTURE SACRIFICE</a:t>
            </a:r>
            <a:r>
              <a:rPr lang="en-US" dirty="0"/>
              <a:t> of benefits arising from present obligations of an entity to transfer assets or provide services as a result of a past transaction or event</a:t>
            </a:r>
          </a:p>
          <a:p>
            <a:pPr marL="68580" indent="0" algn="ctr">
              <a:buNone/>
            </a:pPr>
            <a:r>
              <a:rPr lang="en-US" i="1" dirty="0">
                <a:solidFill>
                  <a:srgbClr val="FF0000"/>
                </a:solidFill>
              </a:rPr>
              <a:t>What is EQUITY ?</a:t>
            </a:r>
          </a:p>
          <a:p>
            <a:r>
              <a:rPr lang="en-US" dirty="0"/>
              <a:t>Equity is the difference between TOTAL ASSETS and TOTAL LIABILITIES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90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Sheet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84035" cy="3984784"/>
          </a:xfrm>
        </p:spPr>
        <p:txBody>
          <a:bodyPr>
            <a:normAutofit/>
          </a:bodyPr>
          <a:lstStyle/>
          <a:p>
            <a:r>
              <a:rPr lang="en-US" dirty="0"/>
              <a:t>Balance sheets are used for:</a:t>
            </a:r>
          </a:p>
          <a:p>
            <a:pPr lvl="1"/>
            <a:r>
              <a:rPr lang="en-US" dirty="0"/>
              <a:t>Obtaining loans</a:t>
            </a:r>
          </a:p>
          <a:p>
            <a:pPr lvl="1"/>
            <a:r>
              <a:rPr lang="en-US" dirty="0"/>
              <a:t>Participating in mergers</a:t>
            </a:r>
          </a:p>
          <a:p>
            <a:pPr lvl="1"/>
            <a:r>
              <a:rPr lang="en-US" dirty="0"/>
              <a:t>Legal matters</a:t>
            </a:r>
          </a:p>
          <a:p>
            <a:r>
              <a:rPr lang="en-US" dirty="0"/>
              <a:t>Basic format of this tool is listing all of the assets and liabilities of an organization</a:t>
            </a:r>
          </a:p>
          <a:p>
            <a:r>
              <a:rPr lang="en-US" dirty="0"/>
              <a:t>This report is prepared by the accounting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50033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53849"/>
          </a:xfrm>
        </p:spPr>
        <p:txBody>
          <a:bodyPr/>
          <a:lstStyle/>
          <a:p>
            <a:pPr algn="ctr"/>
            <a:r>
              <a:rPr lang="en-US" b="1" i="1" dirty="0">
                <a:solidFill>
                  <a:srgbClr val="641E39"/>
                </a:solidFill>
              </a:rPr>
              <a:t>What is a budget???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167134"/>
            <a:ext cx="6777317" cy="266549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200" b="1" dirty="0"/>
              <a:t>A budget is the </a:t>
            </a:r>
            <a:r>
              <a:rPr lang="en-US" sz="3200" b="1" u="sng" dirty="0"/>
              <a:t>organization’s business plan</a:t>
            </a:r>
            <a:r>
              <a:rPr lang="en-US" sz="3200" b="1" dirty="0"/>
              <a:t> expressed in financial terms. It should be based on the mission, goals, and objectives of the organization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29914" y="1773902"/>
            <a:ext cx="7024744" cy="7538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i="1" dirty="0">
                <a:solidFill>
                  <a:srgbClr val="641E39"/>
                </a:solidFill>
              </a:rPr>
              <a:t>Why do we create budgets???</a:t>
            </a:r>
          </a:p>
        </p:txBody>
      </p:sp>
    </p:spTree>
    <p:extLst>
      <p:ext uri="{BB962C8B-B14F-4D97-AF65-F5344CB8AC3E}">
        <p14:creationId xmlns:p14="http://schemas.microsoft.com/office/powerpoint/2010/main" val="3106327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Creating a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1"/>
            <a:ext cx="7203633" cy="3928139"/>
          </a:xfrm>
        </p:spPr>
        <p:txBody>
          <a:bodyPr>
            <a:normAutofit/>
          </a:bodyPr>
          <a:lstStyle/>
          <a:p>
            <a:r>
              <a:rPr lang="en-US" dirty="0"/>
              <a:t>Budget helps set parameters for activities to be done during the budget period</a:t>
            </a:r>
          </a:p>
          <a:p>
            <a:r>
              <a:rPr lang="en-US" dirty="0"/>
              <a:t>Gives managers </a:t>
            </a:r>
            <a:r>
              <a:rPr lang="en-US" u="sng" dirty="0"/>
              <a:t>guidance about what financial resources</a:t>
            </a:r>
            <a:r>
              <a:rPr lang="en-US" dirty="0"/>
              <a:t> are available to carry out their work</a:t>
            </a:r>
          </a:p>
          <a:p>
            <a:r>
              <a:rPr lang="en-US" dirty="0"/>
              <a:t>Allows managers to </a:t>
            </a:r>
            <a:r>
              <a:rPr lang="en-US" u="sng" dirty="0"/>
              <a:t>plan</a:t>
            </a:r>
            <a:r>
              <a:rPr lang="en-US" dirty="0"/>
              <a:t> and think ahead about certainties and risks associated with their decisions</a:t>
            </a:r>
          </a:p>
          <a:p>
            <a:r>
              <a:rPr lang="en-US" dirty="0"/>
              <a:t>Budgets also act as a control device for </a:t>
            </a:r>
            <a:r>
              <a:rPr lang="en-US" u="sng" dirty="0"/>
              <a:t>regulating spending </a:t>
            </a:r>
            <a:r>
              <a:rPr lang="en-US" dirty="0"/>
              <a:t>in an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4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Creating a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1"/>
            <a:ext cx="7203633" cy="3928139"/>
          </a:xfrm>
        </p:spPr>
        <p:txBody>
          <a:bodyPr>
            <a:normAutofit/>
          </a:bodyPr>
          <a:lstStyle/>
          <a:p>
            <a:r>
              <a:rPr lang="en-US" dirty="0"/>
              <a:t>Budgets provide an objective set of criteria</a:t>
            </a:r>
          </a:p>
          <a:p>
            <a:r>
              <a:rPr lang="en-US" dirty="0"/>
              <a:t>Budgeting is synonymous with </a:t>
            </a:r>
            <a:r>
              <a:rPr lang="en-US" i="1" u="sng" dirty="0"/>
              <a:t>forecast</a:t>
            </a:r>
            <a:r>
              <a:rPr lang="en-US" dirty="0"/>
              <a:t>, which involves “</a:t>
            </a:r>
            <a:r>
              <a:rPr lang="en-US" i="1" u="sng" dirty="0"/>
              <a:t>forecasting</a:t>
            </a:r>
            <a:r>
              <a:rPr lang="en-US" dirty="0"/>
              <a:t>” (predicting) what expenses, revenues, … can be</a:t>
            </a:r>
          </a:p>
          <a:p>
            <a:pPr marL="68580" indent="0"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195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Budgets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1151228"/>
              </p:ext>
            </p:extLst>
          </p:nvPr>
        </p:nvGraphicFramePr>
        <p:xfrm>
          <a:off x="1043490" y="2655774"/>
          <a:ext cx="4877946" cy="3480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Elbow Connector 11"/>
          <p:cNvCxnSpPr/>
          <p:nvPr/>
        </p:nvCxnSpPr>
        <p:spPr>
          <a:xfrm rot="5400000">
            <a:off x="4525993" y="4536260"/>
            <a:ext cx="3167135" cy="12700"/>
          </a:xfrm>
          <a:prstGeom prst="bentConnector3">
            <a:avLst>
              <a:gd name="adj1" fmla="val 44792"/>
            </a:avLst>
          </a:prstGeom>
          <a:ln w="57150" cmpd="sng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267815" y="4222845"/>
            <a:ext cx="1800419" cy="428883"/>
          </a:xfrm>
          <a:prstGeom prst="rect">
            <a:avLst/>
          </a:prstGeom>
          <a:solidFill>
            <a:srgbClr val="9C5252"/>
          </a:solidFill>
          <a:ln>
            <a:solidFill>
              <a:srgbClr val="753E3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 Budget</a:t>
            </a:r>
          </a:p>
        </p:txBody>
      </p:sp>
      <p:sp>
        <p:nvSpPr>
          <p:cNvPr id="4" name="4-Point Star 3"/>
          <p:cNvSpPr/>
          <p:nvPr/>
        </p:nvSpPr>
        <p:spPr>
          <a:xfrm>
            <a:off x="4886037" y="3480896"/>
            <a:ext cx="822036" cy="738909"/>
          </a:xfrm>
          <a:prstGeom prst="star4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5038437" y="2741987"/>
            <a:ext cx="822036" cy="738909"/>
          </a:xfrm>
          <a:prstGeom prst="star4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4886037" y="2589587"/>
            <a:ext cx="822036" cy="738909"/>
          </a:xfrm>
          <a:prstGeom prst="star4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57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4712" y="1027664"/>
            <a:ext cx="4373521" cy="1295988"/>
          </a:xfrm>
        </p:spPr>
        <p:txBody>
          <a:bodyPr/>
          <a:lstStyle/>
          <a:p>
            <a:pPr algn="ctr"/>
            <a:r>
              <a:rPr lang="en-US" dirty="0"/>
              <a:t>Important to NOTE!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240" y="3513522"/>
            <a:ext cx="7686320" cy="2573313"/>
          </a:xfrm>
        </p:spPr>
        <p:txBody>
          <a:bodyPr>
            <a:noAutofit/>
          </a:bodyPr>
          <a:lstStyle/>
          <a:p>
            <a:r>
              <a:rPr lang="en-US" dirty="0"/>
              <a:t>The </a:t>
            </a:r>
            <a:r>
              <a:rPr lang="en-US" i="1" u="sng" dirty="0"/>
              <a:t>difference</a:t>
            </a:r>
            <a:r>
              <a:rPr lang="en-US" dirty="0"/>
              <a:t> between a </a:t>
            </a:r>
            <a:r>
              <a:rPr lang="en-US" dirty="0">
                <a:solidFill>
                  <a:srgbClr val="FF0000"/>
                </a:solidFill>
              </a:rPr>
              <a:t>fiscal year</a:t>
            </a:r>
            <a:r>
              <a:rPr lang="en-US" dirty="0"/>
              <a:t> and a </a:t>
            </a:r>
            <a:r>
              <a:rPr lang="en-US" dirty="0">
                <a:solidFill>
                  <a:srgbClr val="FF0000"/>
                </a:solidFill>
              </a:rPr>
              <a:t>calendar year</a:t>
            </a:r>
            <a:r>
              <a:rPr lang="en-US" dirty="0"/>
              <a:t>:</a:t>
            </a:r>
          </a:p>
          <a:p>
            <a:pPr lvl="1"/>
            <a:r>
              <a:rPr lang="en-US" sz="2400" dirty="0"/>
              <a:t>A calendar year begins on January 1, XXXX and ends on December 31, XXXX</a:t>
            </a:r>
          </a:p>
          <a:p>
            <a:pPr lvl="1"/>
            <a:r>
              <a:rPr lang="en-US" sz="2400" dirty="0"/>
              <a:t>A fiscal year can begin on any date and end 365 days later</a:t>
            </a:r>
          </a:p>
        </p:txBody>
      </p:sp>
      <p:sp>
        <p:nvSpPr>
          <p:cNvPr id="4" name="Action Button: Information 3">
            <a:hlinkClick r:id="" action="ppaction://noaction" highlightClick="1"/>
          </p:cNvPr>
          <p:cNvSpPr/>
          <p:nvPr/>
        </p:nvSpPr>
        <p:spPr>
          <a:xfrm>
            <a:off x="1517470" y="1291584"/>
            <a:ext cx="1896839" cy="1295988"/>
          </a:xfrm>
          <a:prstGeom prst="actionButtonInformation">
            <a:avLst/>
          </a:prstGeom>
          <a:solidFill>
            <a:srgbClr val="9C525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70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Cost Center VS. Revenue Center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943708"/>
              </p:ext>
            </p:extLst>
          </p:nvPr>
        </p:nvGraphicFramePr>
        <p:xfrm>
          <a:off x="824714" y="2274166"/>
          <a:ext cx="7702814" cy="4109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9778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2104</TotalTime>
  <Words>1467</Words>
  <Application>Microsoft Office PowerPoint</Application>
  <PresentationFormat>On-screen Show (4:3)</PresentationFormat>
  <Paragraphs>234</Paragraphs>
  <Slides>39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Calibri</vt:lpstr>
      <vt:lpstr>Cambria</vt:lpstr>
      <vt:lpstr>Wingdings 2</vt:lpstr>
      <vt:lpstr>Austin</vt:lpstr>
      <vt:lpstr>Financial Resources</vt:lpstr>
      <vt:lpstr>Financial Resources</vt:lpstr>
      <vt:lpstr> A-Budgeting Process</vt:lpstr>
      <vt:lpstr>What is a budget???</vt:lpstr>
      <vt:lpstr>Purpose of Creating a Budget</vt:lpstr>
      <vt:lpstr>Purpose of Creating a Budget</vt:lpstr>
      <vt:lpstr>Types of Budgets</vt:lpstr>
      <vt:lpstr>Important to NOTE!</vt:lpstr>
      <vt:lpstr>Cost Center VS. Revenue Center</vt:lpstr>
      <vt:lpstr>Cost Center VS. Revenue Center</vt:lpstr>
      <vt:lpstr>Reporting Periods</vt:lpstr>
      <vt:lpstr>I-Operating Budget</vt:lpstr>
      <vt:lpstr>I-Operating Budget</vt:lpstr>
      <vt:lpstr>I-Operating Budget- Types</vt:lpstr>
      <vt:lpstr>I-Operating Budget- Types</vt:lpstr>
      <vt:lpstr>I-Operating Budget- Preparation </vt:lpstr>
      <vt:lpstr>I-Operating Budget- Preparation </vt:lpstr>
      <vt:lpstr>Revenues A: Revenue Budget</vt:lpstr>
      <vt:lpstr>Expenses B: Expense Budget</vt:lpstr>
      <vt:lpstr>Expenses C: Direct Labor Budget</vt:lpstr>
      <vt:lpstr>Expenses D: Direct Material Budget</vt:lpstr>
      <vt:lpstr>Expenses E: Overhead Budget</vt:lpstr>
      <vt:lpstr>Expenses F: Other Operating Expenses</vt:lpstr>
      <vt:lpstr>Expenses F: Other Operating Expenses</vt:lpstr>
      <vt:lpstr>II-Capital Budget</vt:lpstr>
      <vt:lpstr>II-Capital Budget</vt:lpstr>
      <vt:lpstr>II-Capital Budget- Preparation</vt:lpstr>
      <vt:lpstr>II-Capital Budget- Preparation</vt:lpstr>
      <vt:lpstr>II-Capital Budget- Preparation</vt:lpstr>
      <vt:lpstr>B-Financial Reports</vt:lpstr>
      <vt:lpstr>Operating Statement</vt:lpstr>
      <vt:lpstr>Operating Statement</vt:lpstr>
      <vt:lpstr>Profit &amp; Loss Statement (P&amp;L)</vt:lpstr>
      <vt:lpstr>Profit &amp; Loss Statement (P&amp;L)</vt:lpstr>
      <vt:lpstr>Profit &amp; Loss Statement (P&amp;L)</vt:lpstr>
      <vt:lpstr>PowerPoint Presentation</vt:lpstr>
      <vt:lpstr>Balance Sheet </vt:lpstr>
      <vt:lpstr>Balance Sheet </vt:lpstr>
      <vt:lpstr>Balance Sheet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Resources</dc:title>
  <dc:creator>Tamar B. Chamlian</dc:creator>
  <cp:lastModifiedBy>Cosette Fakih</cp:lastModifiedBy>
  <cp:revision>65</cp:revision>
  <dcterms:created xsi:type="dcterms:W3CDTF">2013-05-13T09:10:39Z</dcterms:created>
  <dcterms:modified xsi:type="dcterms:W3CDTF">2017-04-10T18:38:06Z</dcterms:modified>
</cp:coreProperties>
</file>